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0" r:id="rId1"/>
  </p:sldMasterIdLst>
  <p:sldIdLst>
    <p:sldId id="256" r:id="rId2"/>
    <p:sldId id="257" r:id="rId3"/>
    <p:sldId id="269" r:id="rId4"/>
    <p:sldId id="258" r:id="rId5"/>
    <p:sldId id="270" r:id="rId6"/>
    <p:sldId id="273" r:id="rId7"/>
    <p:sldId id="275" r:id="rId8"/>
    <p:sldId id="274" r:id="rId9"/>
    <p:sldId id="265" r:id="rId10"/>
    <p:sldId id="268" r:id="rId11"/>
  </p:sldIdLst>
  <p:sldSz cx="18288000" cy="10287000"/>
  <p:notesSz cx="18288000" cy="10287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54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6669" y="1203448"/>
            <a:ext cx="12955610" cy="3812147"/>
          </a:xfrm>
        </p:spPr>
        <p:txBody>
          <a:bodyPr bIns="0" anchor="b">
            <a:normAutofit/>
          </a:bodyPr>
          <a:lstStyle>
            <a:lvl1pPr algn="l">
              <a:defRPr sz="9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26670" y="5296807"/>
            <a:ext cx="12955608" cy="1466432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700" b="0" cap="all" baseline="0">
                <a:solidFill>
                  <a:schemeClr val="tx1"/>
                </a:solidFill>
              </a:defRPr>
            </a:lvl1pPr>
            <a:lvl2pPr marL="685800" indent="0" algn="ctr">
              <a:buNone/>
              <a:defRPr sz="27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4751" y="493961"/>
            <a:ext cx="7460873" cy="46380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56497" y="1198460"/>
            <a:ext cx="1216529" cy="755367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626670" y="5292813"/>
            <a:ext cx="1295560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265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2180844" y="2770632"/>
            <a:ext cx="1441128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638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158667" y="1198460"/>
            <a:ext cx="2423613" cy="6989834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67008" y="1198460"/>
            <a:ext cx="11743245" cy="69898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158667" y="1198460"/>
            <a:ext cx="0" cy="6989834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412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2180844" y="2770632"/>
            <a:ext cx="1441128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51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1359" y="2634195"/>
            <a:ext cx="12964731" cy="2831925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81359" y="5709293"/>
            <a:ext cx="12945669" cy="1519394"/>
          </a:xfrm>
        </p:spPr>
        <p:txBody>
          <a:bodyPr tIns="91440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181359" y="5707478"/>
            <a:ext cx="1294566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893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826" y="1207334"/>
            <a:ext cx="14408453" cy="15889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0997" y="3016318"/>
            <a:ext cx="6967728" cy="51728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620657" y="3026015"/>
            <a:ext cx="6967728" cy="5162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2180844" y="2770632"/>
            <a:ext cx="1441128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351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787" y="1206245"/>
            <a:ext cx="14411492" cy="158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787" y="3029324"/>
            <a:ext cx="6967728" cy="1202915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300" b="0" cap="all" baseline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787" y="4236404"/>
            <a:ext cx="6967728" cy="39666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18543" y="3034505"/>
            <a:ext cx="6967728" cy="12033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300" b="0" cap="all" baseline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618543" y="4232237"/>
            <a:ext cx="6967728" cy="39560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2180844" y="2770632"/>
            <a:ext cx="1441128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48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2180844" y="2770632"/>
            <a:ext cx="1441128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8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22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007" y="1198460"/>
            <a:ext cx="4909649" cy="337067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5571" y="1198461"/>
            <a:ext cx="9018705" cy="6988239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67007" y="4808237"/>
            <a:ext cx="4912520" cy="3372272"/>
          </a:xfrm>
        </p:spPr>
        <p:txBody>
          <a:bodyPr/>
          <a:lstStyle>
            <a:lvl1pPr marL="0" indent="0" algn="l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2172420" y="4808237"/>
            <a:ext cx="49042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673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216081" y="723256"/>
            <a:ext cx="6111800" cy="7723652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6809" y="1694270"/>
            <a:ext cx="8298492" cy="274587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186584" y="1683814"/>
            <a:ext cx="4186757" cy="5799491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75494" y="4718988"/>
            <a:ext cx="8286606" cy="3005613"/>
          </a:xfrm>
        </p:spPr>
        <p:txBody>
          <a:bodyPr>
            <a:normAutofit/>
          </a:bodyPr>
          <a:lstStyle>
            <a:lvl1pPr marL="0" indent="0" algn="l">
              <a:buNone/>
              <a:defRPr sz="27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71074" y="8204785"/>
            <a:ext cx="8291027" cy="48018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71073" y="477961"/>
            <a:ext cx="8311506" cy="48139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2171074" y="4715408"/>
            <a:ext cx="829102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471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029215"/>
            <a:ext cx="18288000" cy="615891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9189720"/>
            <a:ext cx="18288000" cy="11144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7369" y="1206779"/>
            <a:ext cx="14404913" cy="15738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7369" y="3023599"/>
            <a:ext cx="14404913" cy="517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31208" y="495555"/>
            <a:ext cx="5251073" cy="4638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7369" y="493961"/>
            <a:ext cx="8908254" cy="4638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091" y="1198460"/>
            <a:ext cx="1216529" cy="75536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42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9192620"/>
            <a:ext cx="18288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51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8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1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3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7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1485900" y="4365082"/>
            <a:ext cx="15316200" cy="778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483995" marR="5080" indent="-1471930" algn="ctr">
              <a:lnSpc>
                <a:spcPct val="113700"/>
              </a:lnSpc>
              <a:spcBef>
                <a:spcPts val="95"/>
              </a:spcBef>
            </a:pPr>
            <a:r>
              <a:rPr lang="en-US" sz="4800" spc="-310" dirty="0">
                <a:latin typeface="Arial Rounded MT Bold" pitchFamily="34" charset="0"/>
              </a:rPr>
              <a:t>FIRE AND LIFE SAFETY AUDIT</a:t>
            </a:r>
            <a:endParaRPr lang="en-US" sz="4800" spc="245" dirty="0">
              <a:latin typeface="Arial Rounded MT Bold" pitchFamily="34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ubTitle" idx="1"/>
          </p:nvPr>
        </p:nvSpPr>
        <p:spPr>
          <a:xfrm>
            <a:off x="685800" y="7353300"/>
            <a:ext cx="7151104" cy="13766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61514" marR="5080" indent="-1949450">
              <a:lnSpc>
                <a:spcPct val="116199"/>
              </a:lnSpc>
              <a:spcBef>
                <a:spcPts val="95"/>
              </a:spcBef>
            </a:pPr>
            <a:r>
              <a:rPr sz="2500" b="1" spc="150" dirty="0">
                <a:latin typeface="Montserrat" pitchFamily="2" charset="0"/>
              </a:rPr>
              <a:t>BY</a:t>
            </a:r>
            <a:r>
              <a:rPr lang="en-IN" sz="2500" b="1" spc="150" dirty="0">
                <a:latin typeface="Montserrat" pitchFamily="2" charset="0"/>
              </a:rPr>
              <a:t>: Saryu Bansal</a:t>
            </a:r>
          </a:p>
          <a:p>
            <a:pPr marL="1961514" marR="5080" indent="-1949450">
              <a:lnSpc>
                <a:spcPct val="116199"/>
              </a:lnSpc>
              <a:spcBef>
                <a:spcPts val="95"/>
              </a:spcBef>
            </a:pPr>
            <a:r>
              <a:rPr lang="en-IN" sz="2500" b="1" spc="150" dirty="0">
                <a:latin typeface="Montserrat" pitchFamily="2" charset="0"/>
              </a:rPr>
              <a:t>      </a:t>
            </a:r>
            <a:r>
              <a:rPr lang="en-IN" sz="2500" b="1" spc="150" dirty="0" err="1">
                <a:latin typeface="Montserrat" pitchFamily="2" charset="0"/>
              </a:rPr>
              <a:t>Shreyanshi</a:t>
            </a:r>
            <a:r>
              <a:rPr lang="en-IN" sz="2500" b="1" spc="150" dirty="0">
                <a:latin typeface="Montserrat" pitchFamily="2" charset="0"/>
              </a:rPr>
              <a:t> Dobhal</a:t>
            </a:r>
          </a:p>
          <a:p>
            <a:pPr marL="1961514" marR="5080" indent="-1949450">
              <a:lnSpc>
                <a:spcPct val="116199"/>
              </a:lnSpc>
              <a:spcBef>
                <a:spcPts val="95"/>
              </a:spcBef>
            </a:pPr>
            <a:r>
              <a:rPr lang="en-IN" sz="2500" b="1" spc="150" dirty="0">
                <a:latin typeface="Montserrat" pitchFamily="2" charset="0"/>
              </a:rPr>
              <a:t>      Akshat Negi</a:t>
            </a:r>
            <a:endParaRPr sz="2500" b="1" spc="65" dirty="0">
              <a:latin typeface="Montserrat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01600" y="9373969"/>
            <a:ext cx="5257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Montserrat" pitchFamily="2" charset="0"/>
              </a:rPr>
              <a:t>TO: Gopal Rawat Sir</a:t>
            </a:r>
          </a:p>
        </p:txBody>
      </p:sp>
      <p:sp>
        <p:nvSpPr>
          <p:cNvPr id="5" name="object 2"/>
          <p:cNvSpPr txBox="1">
            <a:spLocks/>
          </p:cNvSpPr>
          <p:nvPr/>
        </p:nvSpPr>
        <p:spPr>
          <a:xfrm>
            <a:off x="2286000" y="1023548"/>
            <a:ext cx="13716000" cy="1284134"/>
          </a:xfrm>
          <a:prstGeom prst="rect">
            <a:avLst/>
          </a:prstGeom>
        </p:spPr>
        <p:txBody>
          <a:bodyPr vert="horz" wrap="square" lIns="0" tIns="12065" rIns="0" bIns="0" rtlCol="0" anchor="b">
            <a:spAutoFit/>
          </a:bodyPr>
          <a:lstStyle/>
          <a:p>
            <a:pPr marL="1483995" marR="5080" lvl="0" indent="-1471930" algn="ctr" defTabSz="914400" rtl="0" eaLnBrk="1" fontAlgn="auto" latinLnBrk="0" hangingPunct="1">
              <a:lnSpc>
                <a:spcPct val="1137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900" i="0" u="none" strike="noStrike" kern="1200" cap="none" spc="-310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IT</a:t>
            </a:r>
            <a:r>
              <a:rPr kumimoji="0" lang="en-US" sz="7900" i="0" u="none" strike="noStrike" kern="1200" cap="none" spc="220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 </a:t>
            </a:r>
            <a:r>
              <a:rPr kumimoji="0" lang="en-US" sz="7900" i="0" u="none" strike="noStrike" kern="1200" cap="none" spc="425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AND</a:t>
            </a:r>
            <a:r>
              <a:rPr kumimoji="0" lang="en-US" sz="7900" i="0" u="none" strike="noStrike" kern="1200" cap="none" spc="220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 </a:t>
            </a:r>
            <a:r>
              <a:rPr kumimoji="0" lang="en-US" sz="7900" i="0" u="none" strike="noStrike" kern="1200" cap="none" spc="275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PHYSICAL </a:t>
            </a:r>
            <a:r>
              <a:rPr kumimoji="0" lang="en-US" sz="7900" i="0" u="none" strike="noStrike" kern="1200" cap="none" spc="-1625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 </a:t>
            </a:r>
            <a:r>
              <a:rPr kumimoji="0" lang="en-US" sz="7900" i="0" u="none" strike="noStrike" kern="1200" cap="none" spc="245" normalizeH="0" baseline="0" noProof="0" dirty="0">
                <a:ln>
                  <a:noFill/>
                </a:ln>
                <a:effectLst/>
                <a:uLnTx/>
                <a:uFillTx/>
                <a:latin typeface="Britannic Bold" pitchFamily="34" charset="0"/>
                <a:ea typeface="+mj-ea"/>
                <a:cs typeface="+mj-cs"/>
              </a:rPr>
              <a:t>SECURITY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1F80FF-9C3D-AC87-9913-DFE2FDAC1767}"/>
              </a:ext>
            </a:extLst>
          </p:cNvPr>
          <p:cNvSpPr txBox="1"/>
          <p:nvPr/>
        </p:nvSpPr>
        <p:spPr>
          <a:xfrm>
            <a:off x="4495800" y="5689074"/>
            <a:ext cx="9296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Montserrat" pitchFamily="2" charset="0"/>
              </a:rPr>
              <a:t>School Of Computer Science</a:t>
            </a:r>
          </a:p>
          <a:p>
            <a:pPr algn="ctr"/>
            <a:r>
              <a:rPr lang="en-IN" sz="2400" b="1" dirty="0">
                <a:latin typeface="Montserrat" pitchFamily="2" charset="0"/>
              </a:rPr>
              <a:t>University of Petroleum And Energy Studies</a:t>
            </a:r>
          </a:p>
          <a:p>
            <a:pPr algn="ctr"/>
            <a:r>
              <a:rPr lang="en-IN" sz="2400" b="1" dirty="0">
                <a:latin typeface="Montserrat" pitchFamily="2" charset="0"/>
              </a:rPr>
              <a:t>Dehradun-248007</a:t>
            </a:r>
          </a:p>
          <a:p>
            <a:pPr algn="ctr"/>
            <a:r>
              <a:rPr lang="en-IN" sz="2400" b="1" dirty="0">
                <a:latin typeface="Montserrat" pitchFamily="2" charset="0"/>
              </a:rPr>
              <a:t>AUG-DEC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0" y="3543300"/>
            <a:ext cx="16459200" cy="178638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0"/>
              </a:spcBef>
            </a:pPr>
            <a:r>
              <a:rPr sz="11500" spc="640" dirty="0">
                <a:latin typeface="Arial Black" pitchFamily="34" charset="0"/>
              </a:rPr>
              <a:t>THANK</a:t>
            </a:r>
            <a:r>
              <a:rPr sz="11500" spc="300" dirty="0">
                <a:latin typeface="Arial Black" pitchFamily="34" charset="0"/>
              </a:rPr>
              <a:t> </a:t>
            </a:r>
            <a:r>
              <a:rPr sz="11500" spc="285" dirty="0">
                <a:latin typeface="Arial Black" pitchFamily="34" charset="0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52318" y="1638300"/>
            <a:ext cx="7287282" cy="94000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0"/>
              </a:spcBef>
            </a:pPr>
            <a:r>
              <a:rPr sz="6000" spc="465" dirty="0">
                <a:latin typeface="Arial Rounded MT Bold" pitchFamily="34" charset="0"/>
              </a:rPr>
              <a:t>WHAT</a:t>
            </a:r>
            <a:r>
              <a:rPr sz="6000" spc="225" dirty="0">
                <a:latin typeface="Arial Rounded MT Bold" pitchFamily="34" charset="0"/>
              </a:rPr>
              <a:t> </a:t>
            </a:r>
            <a:r>
              <a:rPr sz="6000" spc="-275" dirty="0">
                <a:latin typeface="Arial Rounded MT Bold" pitchFamily="34" charset="0"/>
              </a:rPr>
              <a:t>IS</a:t>
            </a:r>
            <a:r>
              <a:rPr sz="6000" spc="225" dirty="0">
                <a:latin typeface="Arial Rounded MT Bold" pitchFamily="34" charset="0"/>
              </a:rPr>
              <a:t> </a:t>
            </a:r>
            <a:r>
              <a:rPr sz="6000" spc="204" dirty="0">
                <a:latin typeface="Arial Rounded MT Bold" pitchFamily="34" charset="0"/>
              </a:rPr>
              <a:t>NBC?</a:t>
            </a:r>
            <a:endParaRPr sz="6000" dirty="0">
              <a:latin typeface="Arial Rounded MT Bold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3400" y="2857500"/>
            <a:ext cx="17085310" cy="15113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3999"/>
              </a:lnSpc>
              <a:spcBef>
                <a:spcPts val="95"/>
              </a:spcBef>
            </a:pPr>
            <a:r>
              <a:rPr sz="2850" b="1" spc="190" dirty="0">
                <a:latin typeface="Tahoma"/>
                <a:cs typeface="Tahoma"/>
              </a:rPr>
              <a:t>THE</a:t>
            </a:r>
            <a:r>
              <a:rPr sz="2850" b="1" spc="195" dirty="0">
                <a:latin typeface="Tahoma"/>
                <a:cs typeface="Tahoma"/>
              </a:rPr>
              <a:t> </a:t>
            </a:r>
            <a:r>
              <a:rPr sz="2850" b="1" spc="165" dirty="0">
                <a:latin typeface="Tahoma"/>
                <a:cs typeface="Tahoma"/>
              </a:rPr>
              <a:t>NATIONAL</a:t>
            </a:r>
            <a:r>
              <a:rPr sz="2850" b="1" spc="170" dirty="0">
                <a:latin typeface="Tahoma"/>
                <a:cs typeface="Tahoma"/>
              </a:rPr>
              <a:t> </a:t>
            </a:r>
            <a:r>
              <a:rPr sz="2850" b="1" spc="45" dirty="0">
                <a:latin typeface="Tahoma"/>
                <a:cs typeface="Tahoma"/>
              </a:rPr>
              <a:t>BUILDING</a:t>
            </a:r>
            <a:r>
              <a:rPr sz="2850" b="1" spc="50" dirty="0">
                <a:latin typeface="Tahoma"/>
                <a:cs typeface="Tahoma"/>
              </a:rPr>
              <a:t> </a:t>
            </a:r>
            <a:r>
              <a:rPr sz="2850" b="1" spc="220" dirty="0">
                <a:latin typeface="Tahoma"/>
                <a:cs typeface="Tahoma"/>
              </a:rPr>
              <a:t>CODE</a:t>
            </a:r>
            <a:r>
              <a:rPr sz="2850" b="1" spc="225" dirty="0">
                <a:latin typeface="Tahoma"/>
                <a:cs typeface="Tahoma"/>
              </a:rPr>
              <a:t> </a:t>
            </a:r>
            <a:r>
              <a:rPr sz="2850" b="1" spc="175" dirty="0">
                <a:latin typeface="Tahoma"/>
                <a:cs typeface="Tahoma"/>
              </a:rPr>
              <a:t>OF</a:t>
            </a:r>
            <a:r>
              <a:rPr sz="2850" b="1" spc="180" dirty="0">
                <a:latin typeface="Tahoma"/>
                <a:cs typeface="Tahoma"/>
              </a:rPr>
              <a:t> </a:t>
            </a:r>
            <a:r>
              <a:rPr sz="2850" b="1" spc="5" dirty="0">
                <a:latin typeface="Tahoma"/>
                <a:cs typeface="Tahoma"/>
              </a:rPr>
              <a:t>INDIA</a:t>
            </a:r>
            <a:r>
              <a:rPr sz="2850" b="1" spc="10" dirty="0">
                <a:latin typeface="Tahoma"/>
                <a:cs typeface="Tahoma"/>
              </a:rPr>
              <a:t> </a:t>
            </a:r>
            <a:r>
              <a:rPr sz="2850" b="1" spc="35" dirty="0">
                <a:latin typeface="Tahoma"/>
                <a:cs typeface="Tahoma"/>
              </a:rPr>
              <a:t>(NBC),</a:t>
            </a:r>
            <a:r>
              <a:rPr sz="2850" b="1" spc="40" dirty="0">
                <a:latin typeface="Tahoma"/>
                <a:cs typeface="Tahoma"/>
              </a:rPr>
              <a:t> </a:t>
            </a:r>
            <a:r>
              <a:rPr sz="2850" b="1" spc="260" dirty="0">
                <a:latin typeface="Tahoma"/>
                <a:cs typeface="Tahoma"/>
              </a:rPr>
              <a:t>A </a:t>
            </a:r>
            <a:r>
              <a:rPr sz="2850" b="1" spc="200" dirty="0">
                <a:latin typeface="Tahoma"/>
                <a:cs typeface="Tahoma"/>
              </a:rPr>
              <a:t>COMPREHENSIVE  </a:t>
            </a:r>
            <a:r>
              <a:rPr sz="2850" b="1" spc="45" dirty="0">
                <a:latin typeface="Tahoma"/>
                <a:cs typeface="Tahoma"/>
              </a:rPr>
              <a:t>BUILDING </a:t>
            </a:r>
            <a:r>
              <a:rPr sz="2850" b="1" spc="50" dirty="0">
                <a:latin typeface="Tahoma"/>
                <a:cs typeface="Tahoma"/>
              </a:rPr>
              <a:t> </a:t>
            </a:r>
            <a:r>
              <a:rPr sz="2850" b="1" spc="165" dirty="0">
                <a:latin typeface="Tahoma"/>
                <a:cs typeface="Tahoma"/>
              </a:rPr>
              <a:t>CODE, </a:t>
            </a:r>
            <a:r>
              <a:rPr sz="2850" b="1" spc="-135" dirty="0">
                <a:latin typeface="Tahoma"/>
                <a:cs typeface="Tahoma"/>
              </a:rPr>
              <a:t>IS </a:t>
            </a:r>
            <a:r>
              <a:rPr sz="2850" b="1" spc="260" dirty="0">
                <a:latin typeface="Tahoma"/>
                <a:cs typeface="Tahoma"/>
              </a:rPr>
              <a:t>A </a:t>
            </a:r>
            <a:r>
              <a:rPr sz="2850" b="1" spc="165" dirty="0">
                <a:latin typeface="Tahoma"/>
                <a:cs typeface="Tahoma"/>
              </a:rPr>
              <a:t>NATIONAL </a:t>
            </a:r>
            <a:r>
              <a:rPr sz="2850" b="1" spc="140" dirty="0">
                <a:latin typeface="Tahoma"/>
                <a:cs typeface="Tahoma"/>
              </a:rPr>
              <a:t>INSTRUMENT </a:t>
            </a:r>
            <a:r>
              <a:rPr sz="2850" b="1" spc="85" dirty="0">
                <a:latin typeface="Tahoma"/>
                <a:cs typeface="Tahoma"/>
              </a:rPr>
              <a:t>PROVIDING </a:t>
            </a:r>
            <a:r>
              <a:rPr sz="2850" b="1" spc="100" dirty="0">
                <a:latin typeface="Tahoma"/>
                <a:cs typeface="Tahoma"/>
              </a:rPr>
              <a:t>GUIDELINES </a:t>
            </a:r>
            <a:r>
              <a:rPr sz="2850" b="1" spc="170" dirty="0">
                <a:latin typeface="Tahoma"/>
                <a:cs typeface="Tahoma"/>
              </a:rPr>
              <a:t>FOR </a:t>
            </a:r>
            <a:r>
              <a:rPr sz="2850" b="1" spc="145" dirty="0">
                <a:latin typeface="Tahoma"/>
                <a:cs typeface="Tahoma"/>
              </a:rPr>
              <a:t>REGULATING </a:t>
            </a:r>
            <a:r>
              <a:rPr sz="2850" b="1" spc="190" dirty="0">
                <a:latin typeface="Tahoma"/>
                <a:cs typeface="Tahoma"/>
              </a:rPr>
              <a:t>THE </a:t>
            </a:r>
            <a:r>
              <a:rPr sz="2850" b="1" spc="195" dirty="0">
                <a:latin typeface="Tahoma"/>
                <a:cs typeface="Tahoma"/>
              </a:rPr>
              <a:t> </a:t>
            </a:r>
            <a:r>
              <a:rPr sz="2850" b="1" spc="45" dirty="0">
                <a:latin typeface="Tahoma"/>
                <a:cs typeface="Tahoma"/>
              </a:rPr>
              <a:t>BUILDING</a:t>
            </a:r>
            <a:r>
              <a:rPr sz="2850" b="1" spc="360" dirty="0">
                <a:latin typeface="Tahoma"/>
                <a:cs typeface="Tahoma"/>
              </a:rPr>
              <a:t> </a:t>
            </a:r>
            <a:r>
              <a:rPr sz="2850" b="1" spc="155" dirty="0">
                <a:latin typeface="Tahoma"/>
                <a:cs typeface="Tahoma"/>
              </a:rPr>
              <a:t>CONSTRUCTION</a:t>
            </a:r>
            <a:r>
              <a:rPr sz="2850" b="1" spc="245" dirty="0">
                <a:latin typeface="Tahoma"/>
                <a:cs typeface="Tahoma"/>
              </a:rPr>
              <a:t> </a:t>
            </a:r>
            <a:r>
              <a:rPr sz="2850" b="1" spc="70" dirty="0">
                <a:latin typeface="Tahoma"/>
                <a:cs typeface="Tahoma"/>
              </a:rPr>
              <a:t>ACTIVITIES</a:t>
            </a:r>
            <a:r>
              <a:rPr sz="2850" b="1" spc="330" dirty="0">
                <a:latin typeface="Tahoma"/>
                <a:cs typeface="Tahoma"/>
              </a:rPr>
              <a:t> </a:t>
            </a:r>
            <a:r>
              <a:rPr sz="2850" b="1" spc="220" dirty="0">
                <a:latin typeface="Tahoma"/>
                <a:cs typeface="Tahoma"/>
              </a:rPr>
              <a:t>ACROSS</a:t>
            </a:r>
            <a:r>
              <a:rPr sz="2850" b="1" spc="1230" dirty="0">
                <a:latin typeface="Tahoma"/>
                <a:cs typeface="Tahoma"/>
              </a:rPr>
              <a:t> </a:t>
            </a:r>
            <a:r>
              <a:rPr sz="2850" b="1" spc="190" dirty="0">
                <a:latin typeface="Tahoma"/>
                <a:cs typeface="Tahoma"/>
              </a:rPr>
              <a:t>THE</a:t>
            </a:r>
            <a:r>
              <a:rPr sz="2850" b="1" spc="210" dirty="0">
                <a:latin typeface="Tahoma"/>
                <a:cs typeface="Tahoma"/>
              </a:rPr>
              <a:t> </a:t>
            </a:r>
            <a:r>
              <a:rPr sz="2850" b="1" spc="155" dirty="0">
                <a:latin typeface="Tahoma"/>
                <a:cs typeface="Tahoma"/>
              </a:rPr>
              <a:t>COUNTRY.</a:t>
            </a:r>
            <a:r>
              <a:rPr sz="2850" b="1" spc="245" dirty="0">
                <a:latin typeface="Tahoma"/>
                <a:cs typeface="Tahoma"/>
              </a:rPr>
              <a:t> </a:t>
            </a:r>
            <a:r>
              <a:rPr sz="2850" b="1" spc="-155" dirty="0">
                <a:latin typeface="Tahoma"/>
                <a:cs typeface="Tahoma"/>
              </a:rPr>
              <a:t>IT</a:t>
            </a:r>
            <a:r>
              <a:rPr sz="2850" b="1" spc="-125" dirty="0">
                <a:latin typeface="Tahoma"/>
                <a:cs typeface="Tahoma"/>
              </a:rPr>
              <a:t> </a:t>
            </a:r>
            <a:r>
              <a:rPr sz="2850" b="1" spc="229" dirty="0">
                <a:latin typeface="Tahoma"/>
                <a:cs typeface="Tahoma"/>
              </a:rPr>
              <a:t>SERVES</a:t>
            </a:r>
            <a:r>
              <a:rPr sz="2850" b="1" spc="1235" dirty="0">
                <a:latin typeface="Tahoma"/>
                <a:cs typeface="Tahoma"/>
              </a:rPr>
              <a:t> </a:t>
            </a:r>
            <a:r>
              <a:rPr sz="2850" b="1" spc="225" dirty="0">
                <a:latin typeface="Tahoma"/>
                <a:cs typeface="Tahoma"/>
              </a:rPr>
              <a:t>AS</a:t>
            </a:r>
            <a:r>
              <a:rPr sz="2850" b="1" spc="1230" dirty="0">
                <a:latin typeface="Tahoma"/>
                <a:cs typeface="Tahoma"/>
              </a:rPr>
              <a:t> </a:t>
            </a:r>
            <a:r>
              <a:rPr sz="2850" b="1" spc="260" dirty="0">
                <a:latin typeface="Tahoma"/>
                <a:cs typeface="Tahoma"/>
              </a:rPr>
              <a:t>A</a:t>
            </a:r>
            <a:endParaRPr sz="2850" dirty="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25873" y="4400588"/>
            <a:ext cx="13693140" cy="4635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1243330" algn="l"/>
                <a:tab pos="3816350" algn="l"/>
                <a:tab pos="4758690" algn="l"/>
                <a:tab pos="5901055" algn="l"/>
                <a:tab pos="8385809" algn="l"/>
                <a:tab pos="10895330" algn="l"/>
                <a:tab pos="11731625" algn="l"/>
              </a:tabLst>
            </a:pPr>
            <a:r>
              <a:rPr sz="2850" b="1" spc="170" dirty="0">
                <a:latin typeface="Tahoma"/>
                <a:cs typeface="Tahoma"/>
              </a:rPr>
              <a:t>FOR	</a:t>
            </a:r>
            <a:r>
              <a:rPr sz="2850" b="1" spc="160" dirty="0">
                <a:latin typeface="Tahoma"/>
                <a:cs typeface="Tahoma"/>
              </a:rPr>
              <a:t>ADOPTION	</a:t>
            </a:r>
            <a:r>
              <a:rPr sz="2850" b="1" spc="145" dirty="0">
                <a:latin typeface="Tahoma"/>
                <a:cs typeface="Tahoma"/>
              </a:rPr>
              <a:t>BY	</a:t>
            </a:r>
            <a:r>
              <a:rPr sz="2850" b="1" spc="170" dirty="0">
                <a:latin typeface="Tahoma"/>
                <a:cs typeface="Tahoma"/>
              </a:rPr>
              <a:t>ALL	</a:t>
            </a:r>
            <a:r>
              <a:rPr sz="2850" b="1" spc="175" dirty="0">
                <a:latin typeface="Tahoma"/>
                <a:cs typeface="Tahoma"/>
              </a:rPr>
              <a:t>AGENCIES	</a:t>
            </a:r>
            <a:r>
              <a:rPr sz="2850" b="1" spc="165" dirty="0">
                <a:latin typeface="Tahoma"/>
                <a:cs typeface="Tahoma"/>
              </a:rPr>
              <a:t>INVOLVED	</a:t>
            </a:r>
            <a:r>
              <a:rPr sz="2850" b="1" spc="-125" dirty="0">
                <a:latin typeface="Tahoma"/>
                <a:cs typeface="Tahoma"/>
              </a:rPr>
              <a:t>IN	</a:t>
            </a:r>
            <a:r>
              <a:rPr sz="2850" b="1" spc="45" dirty="0">
                <a:latin typeface="Tahoma"/>
                <a:cs typeface="Tahoma"/>
              </a:rPr>
              <a:t>BUILDING</a:t>
            </a:r>
            <a:endParaRPr sz="28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40951" y="4838700"/>
            <a:ext cx="11834495" cy="101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62255">
              <a:lnSpc>
                <a:spcPct val="113999"/>
              </a:lnSpc>
              <a:spcBef>
                <a:spcPts val="95"/>
              </a:spcBef>
              <a:tabLst>
                <a:tab pos="2264410" algn="l"/>
                <a:tab pos="3242310" algn="l"/>
                <a:tab pos="3747135" algn="l"/>
                <a:tab pos="4756785" algn="l"/>
                <a:tab pos="6664325" algn="l"/>
                <a:tab pos="8653780" algn="l"/>
                <a:tab pos="8763635" algn="l"/>
                <a:tab pos="10808970" algn="l"/>
              </a:tabLst>
            </a:pPr>
            <a:r>
              <a:rPr sz="2850" b="1" spc="325" dirty="0">
                <a:latin typeface="Tahoma"/>
                <a:cs typeface="Tahoma"/>
              </a:rPr>
              <a:t>W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160" dirty="0">
                <a:latin typeface="Tahoma"/>
                <a:cs typeface="Tahoma"/>
              </a:rPr>
              <a:t>R</a:t>
            </a:r>
            <a:r>
              <a:rPr sz="2850" b="1" spc="310" dirty="0">
                <a:latin typeface="Tahoma"/>
                <a:cs typeface="Tahoma"/>
              </a:rPr>
              <a:t>K</a:t>
            </a:r>
            <a:r>
              <a:rPr sz="2850" b="1" spc="45" dirty="0">
                <a:latin typeface="Tahoma"/>
                <a:cs typeface="Tahoma"/>
              </a:rPr>
              <a:t>S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250" dirty="0">
                <a:latin typeface="Tahoma"/>
                <a:cs typeface="Tahoma"/>
              </a:rPr>
              <a:t>B</a:t>
            </a:r>
            <a:r>
              <a:rPr sz="2850" b="1" spc="180" dirty="0">
                <a:latin typeface="Tahoma"/>
                <a:cs typeface="Tahoma"/>
              </a:rPr>
              <a:t>E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229" dirty="0">
                <a:latin typeface="Tahoma"/>
                <a:cs typeface="Tahoma"/>
              </a:rPr>
              <a:t>H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40" dirty="0">
                <a:latin typeface="Tahoma"/>
                <a:cs typeface="Tahoma"/>
              </a:rPr>
              <a:t>Y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229" dirty="0">
                <a:latin typeface="Tahoma"/>
                <a:cs typeface="Tahoma"/>
              </a:rPr>
              <a:t>P</a:t>
            </a:r>
            <a:r>
              <a:rPr sz="2850" b="1" spc="220" dirty="0">
                <a:latin typeface="Tahoma"/>
                <a:cs typeface="Tahoma"/>
              </a:rPr>
              <a:t>U</a:t>
            </a:r>
            <a:r>
              <a:rPr sz="2850" b="1" spc="250" dirty="0">
                <a:latin typeface="Tahoma"/>
                <a:cs typeface="Tahoma"/>
              </a:rPr>
              <a:t>B</a:t>
            </a:r>
            <a:r>
              <a:rPr sz="2850" b="1" spc="125" dirty="0">
                <a:latin typeface="Tahoma"/>
                <a:cs typeface="Tahoma"/>
              </a:rPr>
              <a:t>L</a:t>
            </a:r>
            <a:r>
              <a:rPr sz="2850" b="1" spc="-315" dirty="0">
                <a:latin typeface="Tahoma"/>
                <a:cs typeface="Tahoma"/>
              </a:rPr>
              <a:t>I</a:t>
            </a:r>
            <a:r>
              <a:rPr sz="2850" b="1" spc="85" dirty="0">
                <a:latin typeface="Tahoma"/>
                <a:cs typeface="Tahoma"/>
              </a:rPr>
              <a:t>C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325" dirty="0">
                <a:latin typeface="Tahoma"/>
                <a:cs typeface="Tahoma"/>
              </a:rPr>
              <a:t>W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160" dirty="0">
                <a:latin typeface="Tahoma"/>
                <a:cs typeface="Tahoma"/>
              </a:rPr>
              <a:t>R</a:t>
            </a:r>
            <a:r>
              <a:rPr sz="2850" b="1" spc="310" dirty="0">
                <a:latin typeface="Tahoma"/>
                <a:cs typeface="Tahoma"/>
              </a:rPr>
              <a:t>K</a:t>
            </a:r>
            <a:r>
              <a:rPr sz="2850" b="1" spc="45" dirty="0">
                <a:latin typeface="Tahoma"/>
                <a:cs typeface="Tahoma"/>
              </a:rPr>
              <a:t>S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195" dirty="0">
                <a:latin typeface="Tahoma"/>
                <a:cs typeface="Tahoma"/>
              </a:rPr>
              <a:t>D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229" dirty="0">
                <a:latin typeface="Tahoma"/>
                <a:cs typeface="Tahoma"/>
              </a:rPr>
              <a:t>P</a:t>
            </a:r>
            <a:r>
              <a:rPr sz="2850" b="1" spc="409" dirty="0">
                <a:latin typeface="Tahoma"/>
                <a:cs typeface="Tahoma"/>
              </a:rPr>
              <a:t>A</a:t>
            </a:r>
            <a:r>
              <a:rPr sz="2850" b="1" spc="160" dirty="0">
                <a:latin typeface="Tahoma"/>
                <a:cs typeface="Tahoma"/>
              </a:rPr>
              <a:t>RT</a:t>
            </a:r>
            <a:r>
              <a:rPr sz="2850" b="1" spc="220" dirty="0">
                <a:latin typeface="Tahoma"/>
                <a:cs typeface="Tahoma"/>
              </a:rPr>
              <a:t>M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210" dirty="0">
                <a:latin typeface="Tahoma"/>
                <a:cs typeface="Tahoma"/>
              </a:rPr>
              <a:t>N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195" dirty="0">
                <a:latin typeface="Tahoma"/>
                <a:cs typeface="Tahoma"/>
              </a:rPr>
              <a:t>S</a:t>
            </a:r>
            <a:r>
              <a:rPr sz="2850" b="1" spc="-190" dirty="0">
                <a:latin typeface="Tahoma"/>
                <a:cs typeface="Tahoma"/>
              </a:rPr>
              <a:t>,  </a:t>
            </a:r>
            <a:r>
              <a:rPr sz="2850" b="1" spc="155" dirty="0">
                <a:latin typeface="Tahoma"/>
                <a:cs typeface="Tahoma"/>
              </a:rPr>
              <a:t>CONSTRUCTION		</a:t>
            </a:r>
            <a:r>
              <a:rPr sz="2850" b="1" spc="210" dirty="0">
                <a:latin typeface="Tahoma"/>
                <a:cs typeface="Tahoma"/>
              </a:rPr>
              <a:t>DEPARTMENTS,LOCAL		</a:t>
            </a:r>
            <a:r>
              <a:rPr sz="2850" b="1" spc="130" dirty="0">
                <a:latin typeface="Tahoma"/>
                <a:cs typeface="Tahoma"/>
              </a:rPr>
              <a:t>BODIES	</a:t>
            </a:r>
            <a:r>
              <a:rPr sz="2850" b="1" spc="140" dirty="0">
                <a:latin typeface="Tahoma"/>
                <a:cs typeface="Tahoma"/>
              </a:rPr>
              <a:t>OR</a:t>
            </a:r>
            <a:endParaRPr sz="2850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831923" y="4838700"/>
            <a:ext cx="1786889" cy="101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68935">
              <a:lnSpc>
                <a:spcPct val="113999"/>
              </a:lnSpc>
              <a:spcBef>
                <a:spcPts val="95"/>
              </a:spcBef>
            </a:pP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229" dirty="0">
                <a:latin typeface="Tahoma"/>
                <a:cs typeface="Tahoma"/>
              </a:rPr>
              <a:t>H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5" dirty="0">
                <a:latin typeface="Tahoma"/>
                <a:cs typeface="Tahoma"/>
              </a:rPr>
              <a:t>R  </a:t>
            </a:r>
            <a:r>
              <a:rPr sz="2850" b="1" spc="229" dirty="0">
                <a:latin typeface="Tahoma"/>
                <a:cs typeface="Tahoma"/>
              </a:rPr>
              <a:t>P</a:t>
            </a:r>
            <a:r>
              <a:rPr sz="2850" b="1" spc="160" dirty="0">
                <a:latin typeface="Tahoma"/>
                <a:cs typeface="Tahoma"/>
              </a:rPr>
              <a:t>R</a:t>
            </a:r>
            <a:r>
              <a:rPr sz="2850" b="1" spc="-315" dirty="0">
                <a:latin typeface="Tahoma"/>
                <a:cs typeface="Tahoma"/>
              </a:rPr>
              <a:t>I</a:t>
            </a:r>
            <a:r>
              <a:rPr sz="2850" b="1" spc="320" dirty="0">
                <a:latin typeface="Tahoma"/>
                <a:cs typeface="Tahoma"/>
              </a:rPr>
              <a:t>V</a:t>
            </a:r>
            <a:r>
              <a:rPr sz="2850" b="1" spc="409" dirty="0">
                <a:latin typeface="Tahoma"/>
                <a:cs typeface="Tahoma"/>
              </a:rPr>
              <a:t>A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180" dirty="0">
                <a:latin typeface="Tahoma"/>
                <a:cs typeface="Tahoma"/>
              </a:rPr>
              <a:t>E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75103" y="5886488"/>
            <a:ext cx="3422650" cy="4635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2614930" algn="l"/>
              </a:tabLst>
            </a:pPr>
            <a:r>
              <a:rPr sz="2850" b="1" spc="409" dirty="0">
                <a:latin typeface="Tahoma"/>
                <a:cs typeface="Tahoma"/>
              </a:rPr>
              <a:t>A</a:t>
            </a:r>
            <a:r>
              <a:rPr sz="2850" b="1" spc="160" dirty="0">
                <a:latin typeface="Tahoma"/>
                <a:cs typeface="Tahoma"/>
              </a:rPr>
              <a:t>G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210" dirty="0">
                <a:latin typeface="Tahoma"/>
                <a:cs typeface="Tahoma"/>
              </a:rPr>
              <a:t>N</a:t>
            </a:r>
            <a:r>
              <a:rPr sz="2850" b="1" spc="235" dirty="0">
                <a:latin typeface="Tahoma"/>
                <a:cs typeface="Tahoma"/>
              </a:rPr>
              <a:t>C</a:t>
            </a:r>
            <a:r>
              <a:rPr sz="2850" b="1" spc="-315" dirty="0">
                <a:latin typeface="Tahoma"/>
                <a:cs typeface="Tahoma"/>
              </a:rPr>
              <a:t>I</a:t>
            </a:r>
            <a:r>
              <a:rPr lang="en-IN" sz="2850" b="1" spc="-315" dirty="0">
                <a:latin typeface="Tahoma"/>
                <a:cs typeface="Tahoma"/>
              </a:rPr>
              <a:t> </a:t>
            </a:r>
            <a:r>
              <a:rPr sz="2850" b="1" spc="330" dirty="0">
                <a:latin typeface="Tahoma"/>
                <a:cs typeface="Tahoma"/>
              </a:rPr>
              <a:t>E</a:t>
            </a:r>
            <a:r>
              <a:rPr sz="2850" b="1" spc="195" dirty="0">
                <a:latin typeface="Tahoma"/>
                <a:cs typeface="Tahoma"/>
              </a:rPr>
              <a:t>S</a:t>
            </a:r>
            <a:r>
              <a:rPr sz="2850" b="1" spc="-195" dirty="0">
                <a:latin typeface="Tahoma"/>
                <a:cs typeface="Tahoma"/>
              </a:rPr>
              <a:t>.</a:t>
            </a:r>
            <a:r>
              <a:rPr sz="2850" b="1" dirty="0">
                <a:latin typeface="Tahoma"/>
                <a:cs typeface="Tahoma"/>
              </a:rPr>
              <a:t>	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229" dirty="0">
                <a:latin typeface="Tahoma"/>
                <a:cs typeface="Tahoma"/>
              </a:rPr>
              <a:t>H</a:t>
            </a:r>
            <a:r>
              <a:rPr sz="2850" b="1" spc="180" dirty="0">
                <a:latin typeface="Tahoma"/>
                <a:cs typeface="Tahoma"/>
              </a:rPr>
              <a:t>E</a:t>
            </a:r>
            <a:endParaRPr sz="2850" dirty="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073953" y="5886488"/>
            <a:ext cx="3544570" cy="4635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850" b="1" spc="120" dirty="0">
                <a:latin typeface="Tahoma"/>
                <a:cs typeface="Tahoma"/>
              </a:rPr>
              <a:t>ADMINISTRATIVE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00818" y="5829301"/>
            <a:ext cx="1960880" cy="101600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R="6985" algn="ctr">
              <a:lnSpc>
                <a:spcPct val="100000"/>
              </a:lnSpc>
              <a:spcBef>
                <a:spcPts val="575"/>
              </a:spcBef>
            </a:pPr>
            <a:r>
              <a:rPr sz="2850" b="1" spc="220" dirty="0">
                <a:latin typeface="Tahoma"/>
                <a:cs typeface="Tahoma"/>
              </a:rPr>
              <a:t>CODE</a:t>
            </a:r>
            <a:endParaRPr sz="285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480"/>
              </a:spcBef>
            </a:pPr>
            <a:r>
              <a:rPr sz="2850" b="1" spc="180" dirty="0">
                <a:latin typeface="Tahoma"/>
                <a:cs typeface="Tahoma"/>
              </a:rPr>
              <a:t>CONTROL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49848" y="5829301"/>
            <a:ext cx="8068945" cy="101600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2001520" algn="l"/>
              </a:tabLst>
            </a:pPr>
            <a:r>
              <a:rPr sz="2850" b="1" spc="114" dirty="0">
                <a:latin typeface="Tahoma"/>
                <a:cs typeface="Tahoma"/>
              </a:rPr>
              <a:t>MAINLY	</a:t>
            </a:r>
            <a:r>
              <a:rPr sz="2850" b="1" spc="155" dirty="0">
                <a:latin typeface="Tahoma"/>
                <a:cs typeface="Tahoma"/>
              </a:rPr>
              <a:t>CONTAINS</a:t>
            </a:r>
            <a:endParaRPr sz="2850">
              <a:latin typeface="Tahoma"/>
              <a:cs typeface="Tahoma"/>
            </a:endParaRPr>
          </a:p>
          <a:p>
            <a:pPr marL="499109">
              <a:lnSpc>
                <a:spcPct val="100000"/>
              </a:lnSpc>
              <a:spcBef>
                <a:spcPts val="480"/>
              </a:spcBef>
              <a:tabLst>
                <a:tab pos="2303780" algn="l"/>
                <a:tab pos="3690620" algn="l"/>
                <a:tab pos="6107430" algn="l"/>
              </a:tabLst>
            </a:pPr>
            <a:r>
              <a:rPr sz="2850" b="1" spc="175" dirty="0">
                <a:latin typeface="Tahoma"/>
                <a:cs typeface="Tahoma"/>
              </a:rPr>
              <a:t>RULES	</a:t>
            </a:r>
            <a:r>
              <a:rPr sz="2850" b="1" spc="220" dirty="0">
                <a:latin typeface="Tahoma"/>
                <a:cs typeface="Tahoma"/>
              </a:rPr>
              <a:t>AND	</a:t>
            </a:r>
            <a:r>
              <a:rPr sz="2850" b="1" spc="225" dirty="0">
                <a:latin typeface="Tahoma"/>
                <a:cs typeface="Tahoma"/>
              </a:rPr>
              <a:t>GENERAL	</a:t>
            </a:r>
            <a:r>
              <a:rPr sz="2850" b="1" spc="45" dirty="0">
                <a:latin typeface="Tahoma"/>
                <a:cs typeface="Tahoma"/>
              </a:rPr>
              <a:t>BUILDING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3400" y="4343400"/>
            <a:ext cx="3378835" cy="2997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39700">
              <a:lnSpc>
                <a:spcPct val="113999"/>
              </a:lnSpc>
              <a:spcBef>
                <a:spcPts val="95"/>
              </a:spcBef>
              <a:tabLst>
                <a:tab pos="1860550" algn="l"/>
              </a:tabLst>
            </a:pPr>
            <a:r>
              <a:rPr sz="2850" b="1" spc="200" dirty="0">
                <a:latin typeface="Tahoma"/>
                <a:cs typeface="Tahoma"/>
              </a:rPr>
              <a:t>MODEL	</a:t>
            </a:r>
            <a:r>
              <a:rPr sz="2850" b="1" spc="220" dirty="0">
                <a:latin typeface="Tahoma"/>
                <a:cs typeface="Tahoma"/>
              </a:rPr>
              <a:t>CODE </a:t>
            </a:r>
            <a:r>
              <a:rPr sz="2850" b="1" spc="225" dirty="0">
                <a:latin typeface="Tahoma"/>
                <a:cs typeface="Tahoma"/>
              </a:rPr>
              <a:t> </a:t>
            </a:r>
            <a:r>
              <a:rPr sz="2850" b="1" spc="235" dirty="0">
                <a:latin typeface="Tahoma"/>
                <a:cs typeface="Tahoma"/>
              </a:rPr>
              <a:t>C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210" dirty="0">
                <a:latin typeface="Tahoma"/>
                <a:cs typeface="Tahoma"/>
              </a:rPr>
              <a:t>N</a:t>
            </a:r>
            <a:r>
              <a:rPr sz="2850" b="1" spc="195" dirty="0">
                <a:latin typeface="Tahoma"/>
                <a:cs typeface="Tahoma"/>
              </a:rPr>
              <a:t>S</a:t>
            </a:r>
            <a:r>
              <a:rPr sz="2850" b="1" spc="160" dirty="0">
                <a:latin typeface="Tahoma"/>
                <a:cs typeface="Tahoma"/>
              </a:rPr>
              <a:t>TR</a:t>
            </a:r>
            <a:r>
              <a:rPr sz="2850" b="1" spc="220" dirty="0">
                <a:latin typeface="Tahoma"/>
                <a:cs typeface="Tahoma"/>
              </a:rPr>
              <a:t>U</a:t>
            </a:r>
            <a:r>
              <a:rPr sz="2850" b="1" spc="235" dirty="0">
                <a:latin typeface="Tahoma"/>
                <a:cs typeface="Tahoma"/>
              </a:rPr>
              <a:t>C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-315" dirty="0">
                <a:latin typeface="Tahoma"/>
                <a:cs typeface="Tahoma"/>
              </a:rPr>
              <a:t>I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35" dirty="0">
                <a:latin typeface="Tahoma"/>
                <a:cs typeface="Tahoma"/>
              </a:rPr>
              <a:t>N  </a:t>
            </a:r>
            <a:r>
              <a:rPr sz="2850" b="1" spc="220" dirty="0">
                <a:latin typeface="Tahoma"/>
                <a:cs typeface="Tahoma"/>
              </a:rPr>
              <a:t>GOVERNMENT </a:t>
            </a:r>
            <a:r>
              <a:rPr sz="2850" b="1" spc="225" dirty="0">
                <a:latin typeface="Tahoma"/>
                <a:cs typeface="Tahoma"/>
              </a:rPr>
              <a:t> </a:t>
            </a:r>
            <a:r>
              <a:rPr sz="2850" b="1" spc="235" dirty="0">
                <a:latin typeface="Tahoma"/>
                <a:cs typeface="Tahoma"/>
              </a:rPr>
              <a:t>C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210" dirty="0">
                <a:latin typeface="Tahoma"/>
                <a:cs typeface="Tahoma"/>
              </a:rPr>
              <a:t>N</a:t>
            </a:r>
            <a:r>
              <a:rPr sz="2850" b="1" spc="195" dirty="0">
                <a:latin typeface="Tahoma"/>
                <a:cs typeface="Tahoma"/>
              </a:rPr>
              <a:t>S</a:t>
            </a:r>
            <a:r>
              <a:rPr sz="2850" b="1" spc="160" dirty="0">
                <a:latin typeface="Tahoma"/>
                <a:cs typeface="Tahoma"/>
              </a:rPr>
              <a:t>TR</a:t>
            </a:r>
            <a:r>
              <a:rPr sz="2850" b="1" spc="220" dirty="0">
                <a:latin typeface="Tahoma"/>
                <a:cs typeface="Tahoma"/>
              </a:rPr>
              <a:t>U</a:t>
            </a:r>
            <a:r>
              <a:rPr sz="2850" b="1" spc="235" dirty="0">
                <a:latin typeface="Tahoma"/>
                <a:cs typeface="Tahoma"/>
              </a:rPr>
              <a:t>C</a:t>
            </a:r>
            <a:r>
              <a:rPr sz="2850" b="1" spc="160" dirty="0">
                <a:latin typeface="Tahoma"/>
                <a:cs typeface="Tahoma"/>
              </a:rPr>
              <a:t>T</a:t>
            </a:r>
            <a:r>
              <a:rPr sz="2850" b="1" spc="-315" dirty="0">
                <a:latin typeface="Tahoma"/>
                <a:cs typeface="Tahoma"/>
              </a:rPr>
              <a:t>I</a:t>
            </a:r>
            <a:r>
              <a:rPr sz="2850" b="1" spc="265" dirty="0">
                <a:latin typeface="Tahoma"/>
                <a:cs typeface="Tahoma"/>
              </a:rPr>
              <a:t>O</a:t>
            </a:r>
            <a:r>
              <a:rPr sz="2850" b="1" spc="35" dirty="0">
                <a:latin typeface="Tahoma"/>
                <a:cs typeface="Tahoma"/>
              </a:rPr>
              <a:t>N  </a:t>
            </a:r>
            <a:r>
              <a:rPr sz="2850" b="1" spc="145" dirty="0">
                <a:latin typeface="Tahoma"/>
                <a:cs typeface="Tahoma"/>
              </a:rPr>
              <a:t>REGULATIONS,</a:t>
            </a:r>
            <a:endParaRPr sz="28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sz="2850" b="1" spc="150" dirty="0">
                <a:latin typeface="Tahoma"/>
                <a:cs typeface="Tahoma"/>
              </a:rPr>
              <a:t>REQUIREMENTS;</a:t>
            </a:r>
            <a:endParaRPr sz="2850" dirty="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033707" y="6324600"/>
            <a:ext cx="13585190" cy="101600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850" b="1" spc="235" dirty="0">
                <a:latin typeface="Tahoma"/>
                <a:cs typeface="Tahoma"/>
              </a:rPr>
              <a:t>DEVELOPMENT</a:t>
            </a:r>
            <a:endParaRPr sz="2850">
              <a:latin typeface="Tahoma"/>
              <a:cs typeface="Tahoma"/>
            </a:endParaRPr>
          </a:p>
          <a:p>
            <a:pPr marL="367030">
              <a:lnSpc>
                <a:spcPct val="100000"/>
              </a:lnSpc>
              <a:spcBef>
                <a:spcPts val="480"/>
              </a:spcBef>
              <a:tabLst>
                <a:tab pos="1773555" algn="l"/>
                <a:tab pos="3825875" algn="l"/>
                <a:tab pos="7680959" algn="l"/>
                <a:tab pos="11135360" algn="l"/>
              </a:tabLst>
            </a:pPr>
            <a:r>
              <a:rPr sz="2850" b="1" spc="65" dirty="0">
                <a:latin typeface="Tahoma"/>
                <a:cs typeface="Tahoma"/>
              </a:rPr>
              <a:t>FIRE	</a:t>
            </a:r>
            <a:r>
              <a:rPr sz="2850" b="1" spc="225" dirty="0">
                <a:latin typeface="Tahoma"/>
                <a:cs typeface="Tahoma"/>
              </a:rPr>
              <a:t>SAFETY	</a:t>
            </a:r>
            <a:r>
              <a:rPr sz="2850" b="1" spc="150" dirty="0">
                <a:latin typeface="Tahoma"/>
                <a:cs typeface="Tahoma"/>
              </a:rPr>
              <a:t>REQUIREMENTS;	</a:t>
            </a:r>
            <a:r>
              <a:rPr sz="2850" b="1" spc="114" dirty="0">
                <a:latin typeface="Tahoma"/>
                <a:cs typeface="Tahoma"/>
              </a:rPr>
              <a:t>STIPULATIONS	</a:t>
            </a:r>
            <a:r>
              <a:rPr sz="2850" b="1" spc="145" dirty="0">
                <a:latin typeface="Tahoma"/>
                <a:cs typeface="Tahoma"/>
              </a:rPr>
              <a:t>REGARDING</a:t>
            </a:r>
            <a:endParaRPr sz="285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3400" y="7315200"/>
            <a:ext cx="17085310" cy="15113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3999"/>
              </a:lnSpc>
              <a:spcBef>
                <a:spcPts val="95"/>
              </a:spcBef>
            </a:pPr>
            <a:r>
              <a:rPr sz="2850" b="1" spc="150" dirty="0">
                <a:latin typeface="Tahoma"/>
                <a:cs typeface="Tahoma"/>
              </a:rPr>
              <a:t>MATERIALS,</a:t>
            </a:r>
            <a:r>
              <a:rPr sz="2850" b="1" spc="155" dirty="0">
                <a:latin typeface="Tahoma"/>
                <a:cs typeface="Tahoma"/>
              </a:rPr>
              <a:t> </a:t>
            </a:r>
            <a:r>
              <a:rPr sz="2850" b="1" spc="190" dirty="0">
                <a:latin typeface="Tahoma"/>
                <a:cs typeface="Tahoma"/>
              </a:rPr>
              <a:t>STRUCTURAL</a:t>
            </a:r>
            <a:r>
              <a:rPr sz="2850" b="1" spc="195" dirty="0">
                <a:latin typeface="Tahoma"/>
                <a:cs typeface="Tahoma"/>
              </a:rPr>
              <a:t> </a:t>
            </a:r>
            <a:r>
              <a:rPr sz="2850" b="1" spc="105" dirty="0">
                <a:latin typeface="Tahoma"/>
                <a:cs typeface="Tahoma"/>
              </a:rPr>
              <a:t>DESIGN</a:t>
            </a:r>
            <a:r>
              <a:rPr sz="2850" b="1" spc="110" dirty="0">
                <a:latin typeface="Tahoma"/>
                <a:cs typeface="Tahoma"/>
              </a:rPr>
              <a:t> </a:t>
            </a:r>
            <a:r>
              <a:rPr sz="2850" b="1" spc="220" dirty="0">
                <a:latin typeface="Tahoma"/>
                <a:cs typeface="Tahoma"/>
              </a:rPr>
              <a:t>AND</a:t>
            </a:r>
            <a:r>
              <a:rPr sz="2850" b="1" spc="225" dirty="0">
                <a:latin typeface="Tahoma"/>
                <a:cs typeface="Tahoma"/>
              </a:rPr>
              <a:t> </a:t>
            </a:r>
            <a:r>
              <a:rPr sz="2850" b="1" spc="155" dirty="0">
                <a:latin typeface="Tahoma"/>
                <a:cs typeface="Tahoma"/>
              </a:rPr>
              <a:t>CONSTRUCTION</a:t>
            </a:r>
            <a:r>
              <a:rPr sz="2850" b="1" spc="160" dirty="0">
                <a:latin typeface="Tahoma"/>
                <a:cs typeface="Tahoma"/>
              </a:rPr>
              <a:t> </a:t>
            </a:r>
            <a:r>
              <a:rPr sz="2850" b="1" spc="40" dirty="0">
                <a:latin typeface="Tahoma"/>
                <a:cs typeface="Tahoma"/>
              </a:rPr>
              <a:t>(INCLUDING</a:t>
            </a:r>
            <a:r>
              <a:rPr sz="2850" b="1" spc="45" dirty="0">
                <a:latin typeface="Tahoma"/>
                <a:cs typeface="Tahoma"/>
              </a:rPr>
              <a:t> </a:t>
            </a:r>
            <a:r>
              <a:rPr sz="2850" b="1" spc="130" dirty="0">
                <a:latin typeface="Tahoma"/>
                <a:cs typeface="Tahoma"/>
              </a:rPr>
              <a:t>SAFETY); </a:t>
            </a:r>
            <a:r>
              <a:rPr sz="2850" b="1" spc="135" dirty="0">
                <a:latin typeface="Tahoma"/>
                <a:cs typeface="Tahoma"/>
              </a:rPr>
              <a:t> </a:t>
            </a:r>
            <a:r>
              <a:rPr sz="2850" b="1" spc="45" dirty="0">
                <a:latin typeface="Tahoma"/>
                <a:cs typeface="Tahoma"/>
              </a:rPr>
              <a:t>BUILDING </a:t>
            </a:r>
            <a:r>
              <a:rPr sz="2850" b="1" spc="220" dirty="0">
                <a:latin typeface="Tahoma"/>
                <a:cs typeface="Tahoma"/>
              </a:rPr>
              <a:t>AND </a:t>
            </a:r>
            <a:r>
              <a:rPr sz="2850" b="1" spc="120" dirty="0">
                <a:latin typeface="Tahoma"/>
                <a:cs typeface="Tahoma"/>
              </a:rPr>
              <a:t>PLUMBING </a:t>
            </a:r>
            <a:r>
              <a:rPr sz="2850" b="1" spc="125" dirty="0">
                <a:latin typeface="Tahoma"/>
                <a:cs typeface="Tahoma"/>
              </a:rPr>
              <a:t>SERVICES; </a:t>
            </a:r>
            <a:r>
              <a:rPr sz="2850" b="1" spc="250" dirty="0">
                <a:latin typeface="Tahoma"/>
                <a:cs typeface="Tahoma"/>
              </a:rPr>
              <a:t>APPROACH </a:t>
            </a:r>
            <a:r>
              <a:rPr sz="2850" b="1" spc="140" dirty="0">
                <a:latin typeface="Tahoma"/>
                <a:cs typeface="Tahoma"/>
              </a:rPr>
              <a:t>TO </a:t>
            </a:r>
            <a:r>
              <a:rPr sz="2850" b="1" spc="80" dirty="0">
                <a:latin typeface="Tahoma"/>
                <a:cs typeface="Tahoma"/>
              </a:rPr>
              <a:t>SUSTAINABILITY; </a:t>
            </a:r>
            <a:r>
              <a:rPr sz="2850" b="1" spc="220" dirty="0">
                <a:latin typeface="Tahoma"/>
                <a:cs typeface="Tahoma"/>
              </a:rPr>
              <a:t>AND </a:t>
            </a:r>
            <a:r>
              <a:rPr sz="2850" b="1" spc="229" dirty="0">
                <a:latin typeface="Tahoma"/>
                <a:cs typeface="Tahoma"/>
              </a:rPr>
              <a:t>ASSET </a:t>
            </a:r>
            <a:r>
              <a:rPr sz="2850" b="1" spc="235" dirty="0">
                <a:latin typeface="Tahoma"/>
                <a:cs typeface="Tahoma"/>
              </a:rPr>
              <a:t> </a:t>
            </a:r>
            <a:r>
              <a:rPr sz="2850" b="1" spc="220" dirty="0">
                <a:latin typeface="Tahoma"/>
                <a:cs typeface="Tahoma"/>
              </a:rPr>
              <a:t>AND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70" dirty="0">
                <a:latin typeface="Tahoma"/>
                <a:cs typeface="Tahoma"/>
              </a:rPr>
              <a:t>FACILITY</a:t>
            </a:r>
            <a:r>
              <a:rPr sz="2850" b="1" spc="135" dirty="0">
                <a:latin typeface="Tahoma"/>
                <a:cs typeface="Tahoma"/>
              </a:rPr>
              <a:t> </a:t>
            </a:r>
            <a:r>
              <a:rPr sz="2850" b="1" spc="225" dirty="0">
                <a:latin typeface="Tahoma"/>
                <a:cs typeface="Tahoma"/>
              </a:rPr>
              <a:t>MANAGEMENT.</a:t>
            </a:r>
            <a:endParaRPr sz="28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A62B3-2641-CFDB-E63D-0A7246C9F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400" y="952500"/>
            <a:ext cx="14905879" cy="3812147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Montserrat" pitchFamily="2" charset="0"/>
              </a:rPr>
              <a:t>Importance of fire and life safety</a:t>
            </a:r>
            <a:endParaRPr lang="en-IN" b="1" dirty="0">
              <a:latin typeface="Montserrat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E6676-8DA5-AE64-9CC7-C8323C71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5219700"/>
            <a:ext cx="17068800" cy="4190093"/>
          </a:xfrm>
        </p:spPr>
        <p:txBody>
          <a:bodyPr>
            <a:normAutofit lnSpcReduction="10000"/>
          </a:bodyPr>
          <a:lstStyle/>
          <a:p>
            <a:pPr marL="12700" marR="202565" algn="ctr">
              <a:lnSpc>
                <a:spcPct val="115500"/>
              </a:lnSpc>
              <a:spcBef>
                <a:spcPts val="100"/>
              </a:spcBef>
            </a:pPr>
            <a:r>
              <a:rPr lang="en-US" sz="2400" b="1" spc="10" dirty="0">
                <a:latin typeface="Montserrat" pitchFamily="2" charset="0"/>
                <a:cs typeface="Arial"/>
              </a:rPr>
              <a:t>Fire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114" dirty="0">
                <a:latin typeface="Montserrat" pitchFamily="2" charset="0"/>
                <a:cs typeface="Arial"/>
              </a:rPr>
              <a:t>life </a:t>
            </a:r>
            <a:r>
              <a:rPr lang="en-US" sz="2400" b="1" spc="50" dirty="0">
                <a:latin typeface="Montserrat" pitchFamily="2" charset="0"/>
                <a:cs typeface="Arial"/>
              </a:rPr>
              <a:t>safety </a:t>
            </a:r>
            <a:r>
              <a:rPr lang="en-US" sz="2400" b="1" spc="60" dirty="0">
                <a:latin typeface="Montserrat" pitchFamily="2" charset="0"/>
                <a:cs typeface="Arial"/>
              </a:rPr>
              <a:t>are </a:t>
            </a:r>
            <a:r>
              <a:rPr lang="en-US" sz="2400" b="1" spc="30" dirty="0">
                <a:latin typeface="Montserrat" pitchFamily="2" charset="0"/>
                <a:cs typeface="Arial"/>
              </a:rPr>
              <a:t>critical </a:t>
            </a:r>
            <a:r>
              <a:rPr lang="en-US" sz="2400" b="1" spc="-20" dirty="0">
                <a:latin typeface="Montserrat" pitchFamily="2" charset="0"/>
                <a:cs typeface="Arial"/>
              </a:rPr>
              <a:t>components </a:t>
            </a:r>
            <a:r>
              <a:rPr lang="en-US" sz="2400" b="1" spc="95" dirty="0">
                <a:latin typeface="Montserrat" pitchFamily="2" charset="0"/>
                <a:cs typeface="Arial"/>
              </a:rPr>
              <a:t>of </a:t>
            </a:r>
            <a:r>
              <a:rPr lang="en-US" sz="2400" b="1" spc="-10" dirty="0">
                <a:latin typeface="Montserrat" pitchFamily="2" charset="0"/>
                <a:cs typeface="Arial"/>
              </a:rPr>
              <a:t>any </a:t>
            </a:r>
            <a:r>
              <a:rPr lang="en-US" sz="2400" b="1" spc="25" dirty="0">
                <a:latin typeface="Montserrat" pitchFamily="2" charset="0"/>
                <a:cs typeface="Arial"/>
              </a:rPr>
              <a:t>organization's </a:t>
            </a:r>
            <a:r>
              <a:rPr lang="en-US" sz="2400" b="1" spc="20" dirty="0">
                <a:latin typeface="Montserrat" pitchFamily="2" charset="0"/>
                <a:cs typeface="Arial"/>
              </a:rPr>
              <a:t>operations. 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30" dirty="0">
                <a:latin typeface="Montserrat" pitchFamily="2" charset="0"/>
                <a:cs typeface="Arial"/>
              </a:rPr>
              <a:t>Ensuring </a:t>
            </a:r>
            <a:r>
              <a:rPr lang="en-US" sz="2400" b="1" spc="155" dirty="0">
                <a:latin typeface="Montserrat" pitchFamily="2" charset="0"/>
                <a:cs typeface="Arial"/>
              </a:rPr>
              <a:t>that </a:t>
            </a:r>
            <a:r>
              <a:rPr lang="en-US" sz="2400" b="1" spc="-5" dirty="0">
                <a:latin typeface="Montserrat" pitchFamily="2" charset="0"/>
                <a:cs typeface="Arial"/>
              </a:rPr>
              <a:t>employees, visitors,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-45" dirty="0">
                <a:latin typeface="Montserrat" pitchFamily="2" charset="0"/>
                <a:cs typeface="Arial"/>
              </a:rPr>
              <a:t>assets </a:t>
            </a:r>
            <a:r>
              <a:rPr lang="en-US" sz="2400" b="1" spc="60" dirty="0">
                <a:latin typeface="Montserrat" pitchFamily="2" charset="0"/>
                <a:cs typeface="Arial"/>
              </a:rPr>
              <a:t>are protected </a:t>
            </a:r>
            <a:r>
              <a:rPr lang="en-US" sz="2400" b="1" spc="95" dirty="0">
                <a:latin typeface="Montserrat" pitchFamily="2" charset="0"/>
                <a:cs typeface="Arial"/>
              </a:rPr>
              <a:t>from potential </a:t>
            </a:r>
            <a:r>
              <a:rPr lang="en-US" sz="2400" b="1" spc="100" dirty="0">
                <a:latin typeface="Montserrat" pitchFamily="2" charset="0"/>
                <a:cs typeface="Arial"/>
              </a:rPr>
              <a:t> </a:t>
            </a:r>
            <a:r>
              <a:rPr lang="en-US" sz="2400" b="1" spc="-10" dirty="0">
                <a:latin typeface="Montserrat" pitchFamily="2" charset="0"/>
                <a:cs typeface="Arial"/>
              </a:rPr>
              <a:t>disasters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95" dirty="0">
                <a:latin typeface="Montserrat" pitchFamily="2" charset="0"/>
                <a:cs typeface="Arial"/>
              </a:rPr>
              <a:t>is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essential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114" dirty="0">
                <a:latin typeface="Montserrat" pitchFamily="2" charset="0"/>
                <a:cs typeface="Arial"/>
              </a:rPr>
              <a:t>for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40" dirty="0">
                <a:latin typeface="Montserrat" pitchFamily="2" charset="0"/>
                <a:cs typeface="Arial"/>
              </a:rPr>
              <a:t>maintaining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-80" dirty="0">
                <a:latin typeface="Montserrat" pitchFamily="2" charset="0"/>
                <a:cs typeface="Arial"/>
              </a:rPr>
              <a:t>business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25" dirty="0">
                <a:latin typeface="Montserrat" pitchFamily="2" charset="0"/>
                <a:cs typeface="Arial"/>
              </a:rPr>
              <a:t>continuity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and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45" dirty="0">
                <a:latin typeface="Montserrat" pitchFamily="2" charset="0"/>
                <a:cs typeface="Arial"/>
              </a:rPr>
              <a:t>preventing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-50" dirty="0">
                <a:latin typeface="Montserrat" pitchFamily="2" charset="0"/>
                <a:cs typeface="Arial"/>
              </a:rPr>
              <a:t>loss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95" dirty="0">
                <a:latin typeface="Montserrat" pitchFamily="2" charset="0"/>
                <a:cs typeface="Arial"/>
              </a:rPr>
              <a:t>of </a:t>
            </a:r>
            <a:r>
              <a:rPr lang="en-US" sz="2400" b="1" spc="-900" dirty="0">
                <a:latin typeface="Montserrat" pitchFamily="2" charset="0"/>
                <a:cs typeface="Arial"/>
              </a:rPr>
              <a:t> </a:t>
            </a:r>
            <a:r>
              <a:rPr lang="en-US" sz="2400" b="1" spc="114" dirty="0">
                <a:latin typeface="Montserrat" pitchFamily="2" charset="0"/>
                <a:cs typeface="Arial"/>
              </a:rPr>
              <a:t>life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60" dirty="0">
                <a:latin typeface="Montserrat" pitchFamily="2" charset="0"/>
                <a:cs typeface="Arial"/>
              </a:rPr>
              <a:t>property. </a:t>
            </a:r>
            <a:r>
              <a:rPr lang="en-US" sz="2400" b="1" spc="-25" dirty="0">
                <a:latin typeface="Montserrat" pitchFamily="2" charset="0"/>
                <a:cs typeface="Arial"/>
              </a:rPr>
              <a:t>This </a:t>
            </a:r>
            <a:r>
              <a:rPr lang="en-US" sz="2400" b="1" spc="-95" dirty="0">
                <a:latin typeface="Montserrat" pitchFamily="2" charset="0"/>
                <a:cs typeface="Arial"/>
              </a:rPr>
              <a:t>is </a:t>
            </a:r>
            <a:r>
              <a:rPr lang="en-US" sz="2400" b="1" dirty="0">
                <a:latin typeface="Montserrat" pitchFamily="2" charset="0"/>
                <a:cs typeface="Arial"/>
              </a:rPr>
              <a:t>especially </a:t>
            </a:r>
            <a:r>
              <a:rPr lang="en-US" sz="2400" b="1" spc="90" dirty="0">
                <a:latin typeface="Montserrat" pitchFamily="2" charset="0"/>
                <a:cs typeface="Arial"/>
              </a:rPr>
              <a:t>important </a:t>
            </a:r>
            <a:r>
              <a:rPr lang="en-US" sz="2400" b="1" spc="114" dirty="0">
                <a:latin typeface="Montserrat" pitchFamily="2" charset="0"/>
                <a:cs typeface="Arial"/>
              </a:rPr>
              <a:t>for </a:t>
            </a:r>
            <a:r>
              <a:rPr lang="en-US" sz="2400" b="1" spc="20" dirty="0">
                <a:latin typeface="Montserrat" pitchFamily="2" charset="0"/>
                <a:cs typeface="Arial"/>
              </a:rPr>
              <a:t>organizations </a:t>
            </a:r>
            <a:r>
              <a:rPr lang="en-US" sz="2400" b="1" spc="155" dirty="0">
                <a:latin typeface="Montserrat" pitchFamily="2" charset="0"/>
                <a:cs typeface="Arial"/>
              </a:rPr>
              <a:t>that </a:t>
            </a:r>
            <a:r>
              <a:rPr lang="en-US" sz="2400" b="1" spc="70" dirty="0">
                <a:latin typeface="Montserrat" pitchFamily="2" charset="0"/>
                <a:cs typeface="Arial"/>
              </a:rPr>
              <a:t>deal </a:t>
            </a:r>
            <a:r>
              <a:rPr lang="en-US" sz="2400" b="1" spc="145" dirty="0">
                <a:latin typeface="Montserrat" pitchFamily="2" charset="0"/>
                <a:cs typeface="Arial"/>
              </a:rPr>
              <a:t>with </a:t>
            </a:r>
            <a:r>
              <a:rPr lang="en-US" sz="2400" b="1" spc="150" dirty="0">
                <a:latin typeface="Montserrat" pitchFamily="2" charset="0"/>
                <a:cs typeface="Arial"/>
              </a:rPr>
              <a:t> </a:t>
            </a:r>
            <a:r>
              <a:rPr lang="en-US" sz="2400" b="1" spc="-10" dirty="0">
                <a:latin typeface="Montserrat" pitchFamily="2" charset="0"/>
                <a:cs typeface="Arial"/>
              </a:rPr>
              <a:t>hazardous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65" dirty="0">
                <a:latin typeface="Montserrat" pitchFamily="2" charset="0"/>
                <a:cs typeface="Arial"/>
              </a:rPr>
              <a:t>materials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55" dirty="0">
                <a:latin typeface="Montserrat" pitchFamily="2" charset="0"/>
                <a:cs typeface="Arial"/>
              </a:rPr>
              <a:t>or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10" dirty="0">
                <a:latin typeface="Montserrat" pitchFamily="2" charset="0"/>
                <a:cs typeface="Arial"/>
              </a:rPr>
              <a:t>have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0" dirty="0">
                <a:latin typeface="Montserrat" pitchFamily="2" charset="0"/>
                <a:cs typeface="Arial"/>
              </a:rPr>
              <a:t>complex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25" dirty="0">
                <a:latin typeface="Montserrat" pitchFamily="2" charset="0"/>
                <a:cs typeface="Arial"/>
              </a:rPr>
              <a:t>physical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structures. </a:t>
            </a:r>
            <a:r>
              <a:rPr lang="en-US" sz="2400" b="1" spc="-5" dirty="0">
                <a:latin typeface="Montserrat" pitchFamily="2" charset="0"/>
                <a:cs typeface="Arial"/>
              </a:rPr>
              <a:t>Conducting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80" dirty="0">
                <a:latin typeface="Montserrat" pitchFamily="2" charset="0"/>
                <a:cs typeface="Arial"/>
              </a:rPr>
              <a:t>regular</a:t>
            </a:r>
            <a:r>
              <a:rPr lang="en-US" sz="2400" b="1" spc="25" dirty="0">
                <a:latin typeface="Montserrat" pitchFamily="2" charset="0"/>
                <a:cs typeface="Arial"/>
              </a:rPr>
              <a:t> audits </a:t>
            </a:r>
            <a:r>
              <a:rPr lang="en-US" sz="2400" b="1" spc="-95" dirty="0">
                <a:latin typeface="Montserrat" pitchFamily="2" charset="0"/>
                <a:cs typeface="Arial"/>
              </a:rPr>
              <a:t>is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60" dirty="0">
                <a:latin typeface="Montserrat" pitchFamily="2" charset="0"/>
                <a:cs typeface="Arial"/>
              </a:rPr>
              <a:t>necessary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35" dirty="0">
                <a:latin typeface="Montserrat" pitchFamily="2" charset="0"/>
                <a:cs typeface="Arial"/>
              </a:rPr>
              <a:t>to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60" dirty="0">
                <a:latin typeface="Montserrat" pitchFamily="2" charset="0"/>
                <a:cs typeface="Arial"/>
              </a:rPr>
              <a:t>identify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95" dirty="0">
                <a:latin typeface="Montserrat" pitchFamily="2" charset="0"/>
                <a:cs typeface="Arial"/>
              </a:rPr>
              <a:t>potential </a:t>
            </a:r>
            <a:r>
              <a:rPr lang="en-US" sz="2400" b="1" spc="100" dirty="0">
                <a:latin typeface="Montserrat" pitchFamily="2" charset="0"/>
                <a:cs typeface="Arial"/>
              </a:rPr>
              <a:t> </a:t>
            </a:r>
            <a:r>
              <a:rPr lang="en-US" sz="2400" b="1" spc="-5" dirty="0">
                <a:latin typeface="Montserrat" pitchFamily="2" charset="0"/>
                <a:cs typeface="Arial"/>
              </a:rPr>
              <a:t>hazards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-20" dirty="0">
                <a:latin typeface="Montserrat" pitchFamily="2" charset="0"/>
                <a:cs typeface="Arial"/>
              </a:rPr>
              <a:t>ensure </a:t>
            </a:r>
            <a:r>
              <a:rPr lang="en-US" sz="2400" b="1" spc="155" dirty="0">
                <a:latin typeface="Montserrat" pitchFamily="2" charset="0"/>
                <a:cs typeface="Arial"/>
              </a:rPr>
              <a:t>that </a:t>
            </a:r>
            <a:r>
              <a:rPr lang="en-US" sz="2400" b="1" spc="95" dirty="0">
                <a:latin typeface="Montserrat" pitchFamily="2" charset="0"/>
                <a:cs typeface="Arial"/>
              </a:rPr>
              <a:t>fire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114" dirty="0">
                <a:latin typeface="Montserrat" pitchFamily="2" charset="0"/>
                <a:cs typeface="Arial"/>
              </a:rPr>
              <a:t>life </a:t>
            </a:r>
            <a:r>
              <a:rPr lang="en-US" sz="2400" b="1" spc="50" dirty="0">
                <a:latin typeface="Montserrat" pitchFamily="2" charset="0"/>
                <a:cs typeface="Arial"/>
              </a:rPr>
              <a:t>safety </a:t>
            </a:r>
            <a:r>
              <a:rPr lang="en-US" sz="2400" b="1" spc="-30" dirty="0">
                <a:latin typeface="Montserrat" pitchFamily="2" charset="0"/>
                <a:cs typeface="Arial"/>
              </a:rPr>
              <a:t>measures </a:t>
            </a:r>
            <a:r>
              <a:rPr lang="en-US" sz="2400" b="1" spc="60" dirty="0">
                <a:latin typeface="Montserrat" pitchFamily="2" charset="0"/>
                <a:cs typeface="Arial"/>
              </a:rPr>
              <a:t>are </a:t>
            </a:r>
            <a:r>
              <a:rPr lang="en-US" sz="2400" b="1" spc="165" dirty="0">
                <a:latin typeface="Montserrat" pitchFamily="2" charset="0"/>
                <a:cs typeface="Arial"/>
              </a:rPr>
              <a:t>up-to- </a:t>
            </a:r>
            <a:r>
              <a:rPr lang="en-US" sz="2400" b="1" spc="-905" dirty="0">
                <a:latin typeface="Montserrat" pitchFamily="2" charset="0"/>
                <a:cs typeface="Arial"/>
              </a:rPr>
              <a:t> </a:t>
            </a:r>
            <a:r>
              <a:rPr lang="en-US" sz="2400" b="1" spc="90" dirty="0">
                <a:latin typeface="Montserrat" pitchFamily="2" charset="0"/>
                <a:cs typeface="Arial"/>
              </a:rPr>
              <a:t>date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45" dirty="0">
                <a:latin typeface="Montserrat" pitchFamily="2" charset="0"/>
                <a:cs typeface="Arial"/>
              </a:rPr>
              <a:t>effective. </a:t>
            </a:r>
            <a:r>
              <a:rPr lang="en-US" sz="2400" b="1" spc="40" dirty="0">
                <a:latin typeface="Montserrat" pitchFamily="2" charset="0"/>
                <a:cs typeface="Arial"/>
              </a:rPr>
              <a:t>Audits </a:t>
            </a:r>
            <a:r>
              <a:rPr lang="en-US" sz="2400" b="1" spc="-75" dirty="0">
                <a:latin typeface="Montserrat" pitchFamily="2" charset="0"/>
                <a:cs typeface="Arial"/>
              </a:rPr>
              <a:t>can </a:t>
            </a:r>
            <a:r>
              <a:rPr lang="en-US" sz="2400" b="1" spc="60" dirty="0">
                <a:latin typeface="Montserrat" pitchFamily="2" charset="0"/>
                <a:cs typeface="Arial"/>
              </a:rPr>
              <a:t>help </a:t>
            </a:r>
            <a:r>
              <a:rPr lang="en-US" sz="2400" b="1" spc="20" dirty="0">
                <a:latin typeface="Montserrat" pitchFamily="2" charset="0"/>
                <a:cs typeface="Arial"/>
              </a:rPr>
              <a:t>organizations stay </a:t>
            </a:r>
            <a:r>
              <a:rPr lang="en-US" sz="2400" b="1" spc="40" dirty="0">
                <a:latin typeface="Montserrat" pitchFamily="2" charset="0"/>
                <a:cs typeface="Arial"/>
              </a:rPr>
              <a:t>compliant </a:t>
            </a:r>
            <a:r>
              <a:rPr lang="en-US" sz="2400" b="1" spc="-905" dirty="0">
                <a:latin typeface="Montserrat" pitchFamily="2" charset="0"/>
                <a:cs typeface="Arial"/>
              </a:rPr>
              <a:t> </a:t>
            </a:r>
            <a:r>
              <a:rPr lang="en-US" sz="2400" b="1" spc="145" dirty="0">
                <a:latin typeface="Montserrat" pitchFamily="2" charset="0"/>
                <a:cs typeface="Arial"/>
              </a:rPr>
              <a:t>with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45" dirty="0">
                <a:latin typeface="Montserrat" pitchFamily="2" charset="0"/>
                <a:cs typeface="Arial"/>
              </a:rPr>
              <a:t>regulations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and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standards,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20" dirty="0">
                <a:latin typeface="Montserrat" pitchFamily="2" charset="0"/>
                <a:cs typeface="Arial"/>
              </a:rPr>
              <a:t>reduce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35" dirty="0">
                <a:latin typeface="Montserrat" pitchFamily="2" charset="0"/>
                <a:cs typeface="Arial"/>
              </a:rPr>
              <a:t>insurance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dirty="0">
                <a:latin typeface="Montserrat" pitchFamily="2" charset="0"/>
                <a:cs typeface="Arial"/>
              </a:rPr>
              <a:t>premiums,</a:t>
            </a:r>
            <a:r>
              <a:rPr lang="en-US" sz="2400" b="1" spc="30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and </a:t>
            </a:r>
            <a:r>
              <a:rPr lang="en-US" sz="2400" b="1" spc="-905" dirty="0">
                <a:latin typeface="Montserrat" pitchFamily="2" charset="0"/>
                <a:cs typeface="Arial"/>
              </a:rPr>
              <a:t> </a:t>
            </a:r>
            <a:r>
              <a:rPr lang="en-US" sz="2400" b="1" spc="20" dirty="0">
                <a:latin typeface="Montserrat" pitchFamily="2" charset="0"/>
                <a:cs typeface="Arial"/>
              </a:rPr>
              <a:t>improve </a:t>
            </a:r>
            <a:r>
              <a:rPr lang="en-US" sz="2400" b="1" spc="80" dirty="0">
                <a:latin typeface="Montserrat" pitchFamily="2" charset="0"/>
                <a:cs typeface="Arial"/>
              </a:rPr>
              <a:t>overall </a:t>
            </a:r>
            <a:r>
              <a:rPr lang="en-US" sz="2400" b="1" spc="50" dirty="0">
                <a:latin typeface="Montserrat" pitchFamily="2" charset="0"/>
                <a:cs typeface="Arial"/>
              </a:rPr>
              <a:t>safety </a:t>
            </a:r>
            <a:r>
              <a:rPr lang="en-US" sz="2400" b="1" spc="45" dirty="0">
                <a:latin typeface="Montserrat" pitchFamily="2" charset="0"/>
                <a:cs typeface="Arial"/>
              </a:rPr>
              <a:t>culture. </a:t>
            </a:r>
            <a:r>
              <a:rPr lang="en-US" sz="2400" b="1" spc="70" dirty="0">
                <a:latin typeface="Montserrat" pitchFamily="2" charset="0"/>
                <a:cs typeface="Arial"/>
              </a:rPr>
              <a:t>Additionally, </a:t>
            </a:r>
            <a:r>
              <a:rPr lang="en-US" sz="2400" b="1" spc="25" dirty="0">
                <a:latin typeface="Montserrat" pitchFamily="2" charset="0"/>
                <a:cs typeface="Arial"/>
              </a:rPr>
              <a:t>audits </a:t>
            </a:r>
            <a:r>
              <a:rPr lang="en-US" sz="2400" b="1" spc="-75" dirty="0">
                <a:latin typeface="Montserrat" pitchFamily="2" charset="0"/>
                <a:cs typeface="Arial"/>
              </a:rPr>
              <a:t>can </a:t>
            </a:r>
            <a:r>
              <a:rPr lang="en-US" sz="2400" b="1" spc="-35" dirty="0">
                <a:latin typeface="Montserrat" pitchFamily="2" charset="0"/>
                <a:cs typeface="Arial"/>
              </a:rPr>
              <a:t>uncover </a:t>
            </a:r>
            <a:r>
              <a:rPr lang="en-US" sz="2400" b="1" spc="-30" dirty="0">
                <a:latin typeface="Montserrat" pitchFamily="2" charset="0"/>
                <a:cs typeface="Arial"/>
              </a:rPr>
              <a:t> </a:t>
            </a:r>
            <a:r>
              <a:rPr lang="en-US" sz="2400" b="1" dirty="0">
                <a:latin typeface="Montserrat" pitchFamily="2" charset="0"/>
                <a:cs typeface="Arial"/>
              </a:rPr>
              <a:t>areas </a:t>
            </a:r>
            <a:r>
              <a:rPr lang="en-US" sz="2400" b="1" spc="114" dirty="0">
                <a:latin typeface="Montserrat" pitchFamily="2" charset="0"/>
                <a:cs typeface="Arial"/>
              </a:rPr>
              <a:t>for </a:t>
            </a:r>
            <a:r>
              <a:rPr lang="en-US" sz="2400" b="1" spc="40" dirty="0">
                <a:latin typeface="Montserrat" pitchFamily="2" charset="0"/>
                <a:cs typeface="Arial"/>
              </a:rPr>
              <a:t>improvement </a:t>
            </a:r>
            <a:r>
              <a:rPr lang="en-US" sz="2400" b="1" spc="15" dirty="0">
                <a:latin typeface="Montserrat" pitchFamily="2" charset="0"/>
                <a:cs typeface="Arial"/>
              </a:rPr>
              <a:t>and provide </a:t>
            </a:r>
            <a:r>
              <a:rPr lang="en-US" sz="2400" b="1" spc="40" dirty="0">
                <a:latin typeface="Montserrat" pitchFamily="2" charset="0"/>
                <a:cs typeface="Arial"/>
              </a:rPr>
              <a:t>opportunities </a:t>
            </a:r>
            <a:r>
              <a:rPr lang="en-US" sz="2400" b="1" spc="114" dirty="0">
                <a:latin typeface="Montserrat" pitchFamily="2" charset="0"/>
                <a:cs typeface="Arial"/>
              </a:rPr>
              <a:t>for </a:t>
            </a:r>
            <a:r>
              <a:rPr lang="en-US" sz="2400" b="1" spc="65" dirty="0">
                <a:latin typeface="Montserrat" pitchFamily="2" charset="0"/>
                <a:cs typeface="Arial"/>
              </a:rPr>
              <a:t>training </a:t>
            </a:r>
            <a:r>
              <a:rPr lang="en-US" sz="2400" b="1" spc="70" dirty="0">
                <a:latin typeface="Montserrat" pitchFamily="2" charset="0"/>
                <a:cs typeface="Arial"/>
              </a:rPr>
              <a:t> </a:t>
            </a:r>
            <a:r>
              <a:rPr lang="en-US" sz="2400" b="1" spc="15" dirty="0">
                <a:latin typeface="Montserrat" pitchFamily="2" charset="0"/>
                <a:cs typeface="Arial"/>
              </a:rPr>
              <a:t>and</a:t>
            </a:r>
            <a:r>
              <a:rPr lang="en-US" sz="2400" b="1" spc="20" dirty="0">
                <a:latin typeface="Montserrat" pitchFamily="2" charset="0"/>
                <a:cs typeface="Arial"/>
              </a:rPr>
              <a:t> </a:t>
            </a:r>
            <a:r>
              <a:rPr lang="en-US" sz="2400" b="1" spc="5" dirty="0">
                <a:latin typeface="Montserrat" pitchFamily="2" charset="0"/>
                <a:cs typeface="Arial"/>
              </a:rPr>
              <a:t>education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114" dirty="0">
                <a:latin typeface="Montserrat" pitchFamily="2" charset="0"/>
                <a:cs typeface="Arial"/>
              </a:rPr>
              <a:t>for</a:t>
            </a:r>
            <a:r>
              <a:rPr lang="en-US" sz="2400" b="1" spc="25" dirty="0">
                <a:latin typeface="Montserrat" pitchFamily="2" charset="0"/>
                <a:cs typeface="Arial"/>
              </a:rPr>
              <a:t> </a:t>
            </a:r>
            <a:r>
              <a:rPr lang="en-US" sz="2400" b="1" spc="-5" dirty="0">
                <a:latin typeface="Montserrat" pitchFamily="2" charset="0"/>
                <a:cs typeface="Arial"/>
              </a:rPr>
              <a:t>employees.</a:t>
            </a:r>
            <a:endParaRPr lang="en-US" sz="2400" dirty="0">
              <a:latin typeface="Montserrat" pitchFamily="2" charset="0"/>
              <a:cs typeface="Arial"/>
            </a:endParaRPr>
          </a:p>
          <a:p>
            <a:pPr algn="ctr"/>
            <a:endParaRPr lang="en-I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867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63190" y="1638300"/>
            <a:ext cx="12961620" cy="88391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600" b="1" u="sng" spc="225" dirty="0">
                <a:latin typeface="Arial Rounded MT Bold" pitchFamily="34" charset="0"/>
              </a:rPr>
              <a:t>CLASSIFICATIONS</a:t>
            </a:r>
            <a:r>
              <a:rPr sz="5600" b="1" u="sng" spc="229" dirty="0">
                <a:latin typeface="Arial Rounded MT Bold" pitchFamily="34" charset="0"/>
              </a:rPr>
              <a:t> </a:t>
            </a:r>
            <a:r>
              <a:rPr sz="5600" b="1" u="sng" spc="330" dirty="0">
                <a:latin typeface="Arial Rounded MT Bold" pitchFamily="34" charset="0"/>
              </a:rPr>
              <a:t>OF</a:t>
            </a:r>
            <a:r>
              <a:rPr sz="5600" b="1" u="sng" spc="235" dirty="0">
                <a:latin typeface="Arial Rounded MT Bold" pitchFamily="34" charset="0"/>
              </a:rPr>
              <a:t> </a:t>
            </a:r>
            <a:r>
              <a:rPr sz="5600" b="1" u="sng" spc="114" dirty="0">
                <a:latin typeface="Arial Rounded MT Bold" pitchFamily="34" charset="0"/>
              </a:rPr>
              <a:t>BUILDINGS</a:t>
            </a:r>
            <a:endParaRPr sz="5600" b="1" u="sng" dirty="0">
              <a:latin typeface="Arial Rounded MT Bold" pitchFamily="34" charset="0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3352801"/>
            <a:ext cx="114299" cy="1142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3848101"/>
            <a:ext cx="114299" cy="1142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4343401"/>
            <a:ext cx="114299" cy="1142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4838701"/>
            <a:ext cx="114299" cy="1142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5334001"/>
            <a:ext cx="114299" cy="1142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5829301"/>
            <a:ext cx="114299" cy="11429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6324601"/>
            <a:ext cx="114299" cy="11429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6819901"/>
            <a:ext cx="114299" cy="11429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4" y="7315201"/>
            <a:ext cx="114299" cy="1142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676400" y="3175000"/>
            <a:ext cx="4993640" cy="44831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72720">
              <a:lnSpc>
                <a:spcPct val="116100"/>
              </a:lnSpc>
              <a:spcBef>
                <a:spcPts val="90"/>
              </a:spcBef>
            </a:pPr>
            <a:r>
              <a:rPr sz="2800" b="1" spc="175">
                <a:latin typeface="Tahoma"/>
                <a:cs typeface="Tahoma"/>
              </a:rPr>
              <a:t>GROUP </a:t>
            </a:r>
            <a:r>
              <a:rPr sz="2800" b="1" spc="260">
                <a:latin typeface="Tahoma"/>
                <a:cs typeface="Tahoma"/>
              </a:rPr>
              <a:t>A </a:t>
            </a:r>
            <a:r>
              <a:rPr sz="2800" b="1" spc="120">
                <a:latin typeface="Tahoma"/>
                <a:cs typeface="Tahoma"/>
              </a:rPr>
              <a:t>RESIDENTIAL </a:t>
            </a:r>
            <a:r>
              <a:rPr sz="2800" b="1" spc="125">
                <a:latin typeface="Tahoma"/>
                <a:cs typeface="Tahoma"/>
              </a:rPr>
              <a:t> </a:t>
            </a: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05">
                <a:latin typeface="Tahoma"/>
                <a:cs typeface="Tahoma"/>
              </a:rPr>
              <a:t> </a:t>
            </a:r>
            <a:r>
              <a:rPr sz="2800" b="1" spc="100">
                <a:latin typeface="Tahoma"/>
                <a:cs typeface="Tahoma"/>
              </a:rPr>
              <a:t>B</a:t>
            </a:r>
            <a:r>
              <a:rPr sz="2800" b="1" spc="110">
                <a:latin typeface="Tahoma"/>
                <a:cs typeface="Tahoma"/>
              </a:rPr>
              <a:t> </a:t>
            </a:r>
            <a:r>
              <a:rPr sz="2800" b="1" spc="190">
                <a:latin typeface="Tahoma"/>
                <a:cs typeface="Tahoma"/>
              </a:rPr>
              <a:t>EDUCATIONAL</a:t>
            </a:r>
            <a:endParaRPr sz="2800">
              <a:latin typeface="Tahoma"/>
              <a:cs typeface="Tahoma"/>
            </a:endParaRPr>
          </a:p>
          <a:p>
            <a:pPr marL="12700" marR="5080">
              <a:lnSpc>
                <a:spcPct val="116100"/>
              </a:lnSpc>
            </a:pPr>
            <a:r>
              <a:rPr sz="2800" b="1" spc="175">
                <a:latin typeface="Tahoma"/>
                <a:cs typeface="Tahoma"/>
              </a:rPr>
              <a:t>GROUP </a:t>
            </a:r>
            <a:r>
              <a:rPr sz="2800" b="1" spc="85">
                <a:latin typeface="Tahoma"/>
                <a:cs typeface="Tahoma"/>
              </a:rPr>
              <a:t>C </a:t>
            </a:r>
            <a:r>
              <a:rPr sz="2800" b="1" spc="80">
                <a:latin typeface="Tahoma"/>
                <a:cs typeface="Tahoma"/>
              </a:rPr>
              <a:t>INSTITUTIONAL </a:t>
            </a:r>
            <a:r>
              <a:rPr sz="2800" b="1" spc="-810">
                <a:latin typeface="Tahoma"/>
                <a:cs typeface="Tahoma"/>
              </a:rPr>
              <a:t> </a:t>
            </a: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25">
                <a:latin typeface="Tahoma"/>
                <a:cs typeface="Tahoma"/>
              </a:rPr>
              <a:t> </a:t>
            </a:r>
            <a:r>
              <a:rPr sz="2800" b="1" spc="50">
                <a:latin typeface="Tahoma"/>
                <a:cs typeface="Tahoma"/>
              </a:rPr>
              <a:t>D</a:t>
            </a:r>
            <a:r>
              <a:rPr sz="2800" b="1" spc="130">
                <a:latin typeface="Tahoma"/>
                <a:cs typeface="Tahoma"/>
              </a:rPr>
              <a:t> </a:t>
            </a:r>
            <a:r>
              <a:rPr sz="2800" b="1" spc="220">
                <a:latin typeface="Tahoma"/>
                <a:cs typeface="Tahoma"/>
              </a:rPr>
              <a:t>ASSEMBLY</a:t>
            </a:r>
            <a:endParaRPr sz="28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14">
                <a:latin typeface="Tahoma"/>
                <a:cs typeface="Tahoma"/>
              </a:rPr>
              <a:t> </a:t>
            </a:r>
            <a:r>
              <a:rPr sz="2800" b="1" spc="185">
                <a:latin typeface="Tahoma"/>
                <a:cs typeface="Tahoma"/>
              </a:rPr>
              <a:t>E</a:t>
            </a:r>
            <a:r>
              <a:rPr sz="2800" b="1" spc="114">
                <a:latin typeface="Tahoma"/>
                <a:cs typeface="Tahoma"/>
              </a:rPr>
              <a:t> </a:t>
            </a:r>
            <a:r>
              <a:rPr sz="2800" b="1" spc="140">
                <a:latin typeface="Tahoma"/>
                <a:cs typeface="Tahoma"/>
              </a:rPr>
              <a:t>BUSINESS</a:t>
            </a:r>
            <a:endParaRPr sz="2800">
              <a:latin typeface="Tahoma"/>
              <a:cs typeface="Tahoma"/>
            </a:endParaRPr>
          </a:p>
          <a:p>
            <a:pPr marL="12700" marR="414020" indent="102235">
              <a:lnSpc>
                <a:spcPct val="116100"/>
              </a:lnSpc>
            </a:pPr>
            <a:r>
              <a:rPr sz="2800" b="1" spc="175">
                <a:latin typeface="Tahoma"/>
                <a:cs typeface="Tahoma"/>
              </a:rPr>
              <a:t>GROUP </a:t>
            </a:r>
            <a:r>
              <a:rPr sz="2800" b="1" spc="80">
                <a:latin typeface="Tahoma"/>
                <a:cs typeface="Tahoma"/>
              </a:rPr>
              <a:t>F </a:t>
            </a:r>
            <a:r>
              <a:rPr sz="2800" b="1" spc="170">
                <a:latin typeface="Tahoma"/>
                <a:cs typeface="Tahoma"/>
              </a:rPr>
              <a:t>MERCANTILE </a:t>
            </a:r>
            <a:r>
              <a:rPr sz="2800" b="1" spc="-810">
                <a:latin typeface="Tahoma"/>
                <a:cs typeface="Tahoma"/>
              </a:rPr>
              <a:t> </a:t>
            </a: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20">
                <a:latin typeface="Tahoma"/>
                <a:cs typeface="Tahoma"/>
              </a:rPr>
              <a:t> </a:t>
            </a:r>
            <a:r>
              <a:rPr sz="2800" b="1" spc="15">
                <a:latin typeface="Tahoma"/>
                <a:cs typeface="Tahoma"/>
              </a:rPr>
              <a:t>G</a:t>
            </a:r>
            <a:r>
              <a:rPr sz="2800" b="1" spc="120">
                <a:latin typeface="Tahoma"/>
                <a:cs typeface="Tahoma"/>
              </a:rPr>
              <a:t> </a:t>
            </a:r>
            <a:r>
              <a:rPr sz="2800" b="1" spc="90">
                <a:latin typeface="Tahoma"/>
                <a:cs typeface="Tahoma"/>
              </a:rPr>
              <a:t>INDUSTRIAL </a:t>
            </a:r>
            <a:r>
              <a:rPr sz="2800" b="1" spc="95">
                <a:latin typeface="Tahoma"/>
                <a:cs typeface="Tahoma"/>
              </a:rPr>
              <a:t> </a:t>
            </a: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25">
                <a:latin typeface="Tahoma"/>
                <a:cs typeface="Tahoma"/>
              </a:rPr>
              <a:t> </a:t>
            </a:r>
            <a:r>
              <a:rPr sz="2800" b="1" spc="85">
                <a:latin typeface="Tahoma"/>
                <a:cs typeface="Tahoma"/>
              </a:rPr>
              <a:t>H</a:t>
            </a:r>
            <a:r>
              <a:rPr sz="2800" b="1" spc="130">
                <a:latin typeface="Tahoma"/>
                <a:cs typeface="Tahoma"/>
              </a:rPr>
              <a:t> </a:t>
            </a:r>
            <a:r>
              <a:rPr sz="2800" b="1" spc="215">
                <a:latin typeface="Tahoma"/>
                <a:cs typeface="Tahoma"/>
              </a:rPr>
              <a:t>STORAGE</a:t>
            </a:r>
            <a:endParaRPr sz="28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2800" b="1" spc="175">
                <a:latin typeface="Tahoma"/>
                <a:cs typeface="Tahoma"/>
              </a:rPr>
              <a:t>GROUP</a:t>
            </a:r>
            <a:r>
              <a:rPr sz="2800" b="1" spc="110">
                <a:latin typeface="Tahoma"/>
                <a:cs typeface="Tahoma"/>
              </a:rPr>
              <a:t> </a:t>
            </a:r>
            <a:r>
              <a:rPr sz="2800" b="1" spc="114">
                <a:latin typeface="Tahoma"/>
                <a:cs typeface="Tahoma"/>
              </a:rPr>
              <a:t>J</a:t>
            </a:r>
            <a:r>
              <a:rPr sz="2800" b="1" spc="110">
                <a:latin typeface="Tahoma"/>
                <a:cs typeface="Tahoma"/>
              </a:rPr>
              <a:t> </a:t>
            </a:r>
            <a:r>
              <a:rPr sz="2800" b="1" spc="250">
                <a:latin typeface="Tahoma"/>
                <a:cs typeface="Tahoma"/>
              </a:rPr>
              <a:t>HAZARDOUS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59E13-9F5E-A190-0605-872F3FE7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9600" b="1" u="sng" dirty="0">
                <a:latin typeface="Montserrat" pitchFamily="2" charset="0"/>
              </a:rPr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441C1-16B2-51BD-F700-1F07E25EB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145" dirty="0">
                <a:latin typeface="Trebuchet MS"/>
                <a:cs typeface="Trebuchet MS"/>
              </a:rPr>
              <a:t>Our</a:t>
            </a:r>
            <a:r>
              <a:rPr lang="en-US" sz="3200" b="1" spc="-55" dirty="0">
                <a:latin typeface="Trebuchet MS"/>
                <a:cs typeface="Trebuchet MS"/>
              </a:rPr>
              <a:t> </a:t>
            </a:r>
            <a:r>
              <a:rPr lang="en-US" sz="3200" b="1" spc="75" dirty="0">
                <a:latin typeface="Trebuchet MS"/>
                <a:cs typeface="Trebuchet MS"/>
              </a:rPr>
              <a:t>team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135" dirty="0">
                <a:latin typeface="Trebuchet MS"/>
                <a:cs typeface="Trebuchet MS"/>
              </a:rPr>
              <a:t>has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70" dirty="0">
                <a:latin typeface="Trebuchet MS"/>
                <a:cs typeface="Trebuchet MS"/>
              </a:rPr>
              <a:t>observed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65" dirty="0">
                <a:latin typeface="Trebuchet MS"/>
                <a:cs typeface="Trebuchet MS"/>
              </a:rPr>
              <a:t>several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20" dirty="0">
                <a:latin typeface="Trebuchet MS"/>
                <a:cs typeface="Trebuchet MS"/>
              </a:rPr>
              <a:t>key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114" dirty="0">
                <a:latin typeface="Trebuchet MS"/>
                <a:cs typeface="Trebuchet MS"/>
              </a:rPr>
              <a:t>findings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105" dirty="0">
                <a:latin typeface="Trebuchet MS"/>
                <a:cs typeface="Trebuchet MS"/>
              </a:rPr>
              <a:t>during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60" dirty="0">
                <a:latin typeface="Trebuchet MS"/>
                <a:cs typeface="Trebuchet MS"/>
              </a:rPr>
              <a:t>our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65" dirty="0">
                <a:latin typeface="Trebuchet MS"/>
                <a:cs typeface="Trebuchet MS"/>
              </a:rPr>
              <a:t>audit </a:t>
            </a:r>
            <a:r>
              <a:rPr lang="en-US" sz="3200" b="1" spc="-1075" dirty="0">
                <a:latin typeface="Trebuchet MS"/>
                <a:cs typeface="Trebuchet MS"/>
              </a:rPr>
              <a:t> </a:t>
            </a:r>
            <a:r>
              <a:rPr lang="en-US" sz="3200" b="1" spc="120" dirty="0">
                <a:latin typeface="Trebuchet MS"/>
                <a:cs typeface="Trebuchet MS"/>
              </a:rPr>
              <a:t>of </a:t>
            </a:r>
            <a:r>
              <a:rPr lang="en-US" sz="3200" b="1" dirty="0">
                <a:latin typeface="Trebuchet MS"/>
                <a:cs typeface="Trebuchet MS"/>
              </a:rPr>
              <a:t>fire </a:t>
            </a:r>
            <a:r>
              <a:rPr lang="en-US" sz="3200" b="1" spc="105" dirty="0">
                <a:latin typeface="Trebuchet MS"/>
                <a:cs typeface="Trebuchet MS"/>
              </a:rPr>
              <a:t>and </a:t>
            </a:r>
            <a:r>
              <a:rPr lang="en-US" sz="3200" b="1" spc="40" dirty="0">
                <a:latin typeface="Trebuchet MS"/>
                <a:cs typeface="Trebuchet MS"/>
              </a:rPr>
              <a:t>life </a:t>
            </a:r>
            <a:r>
              <a:rPr lang="en-US" sz="3200" b="1" spc="90" dirty="0">
                <a:latin typeface="Trebuchet MS"/>
                <a:cs typeface="Trebuchet MS"/>
              </a:rPr>
              <a:t>safety </a:t>
            </a:r>
            <a:r>
              <a:rPr lang="en-US" sz="3200" b="1" spc="10" dirty="0">
                <a:latin typeface="Trebuchet MS"/>
                <a:cs typeface="Trebuchet MS"/>
              </a:rPr>
              <a:t>requirements. 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30" dirty="0">
                <a:latin typeface="Trebuchet MS"/>
                <a:cs typeface="Trebuchet MS"/>
              </a:rPr>
              <a:t>Over </a:t>
            </a:r>
            <a:r>
              <a:rPr lang="en-US" sz="3200" b="1" spc="365" dirty="0">
                <a:latin typeface="Trebuchet MS"/>
                <a:cs typeface="Trebuchet MS"/>
              </a:rPr>
              <a:t>50% </a:t>
            </a:r>
            <a:r>
              <a:rPr lang="en-US" sz="3200" b="1" spc="120" dirty="0">
                <a:latin typeface="Trebuchet MS"/>
                <a:cs typeface="Trebuchet MS"/>
              </a:rPr>
              <a:t>of </a:t>
            </a:r>
            <a:r>
              <a:rPr lang="en-US" sz="3200" b="1" spc="25" dirty="0">
                <a:latin typeface="Trebuchet MS"/>
                <a:cs typeface="Trebuchet MS"/>
              </a:rPr>
              <a:t>the </a:t>
            </a:r>
            <a:r>
              <a:rPr lang="en-US" sz="3200" b="1" spc="30" dirty="0">
                <a:latin typeface="Trebuchet MS"/>
                <a:cs typeface="Trebuchet MS"/>
              </a:rPr>
              <a:t> </a:t>
            </a:r>
            <a:r>
              <a:rPr lang="en-US" sz="3200" b="1" spc="75" dirty="0">
                <a:latin typeface="Trebuchet MS"/>
                <a:cs typeface="Trebuchet MS"/>
              </a:rPr>
              <a:t>extinguishers </a:t>
            </a:r>
            <a:r>
              <a:rPr lang="en-US" sz="3200" b="1" spc="40" dirty="0">
                <a:latin typeface="Trebuchet MS"/>
                <a:cs typeface="Trebuchet MS"/>
              </a:rPr>
              <a:t>inspected </a:t>
            </a:r>
            <a:r>
              <a:rPr lang="en-US" sz="3200" b="1" spc="45" dirty="0">
                <a:latin typeface="Trebuchet MS"/>
                <a:cs typeface="Trebuchet MS"/>
              </a:rPr>
              <a:t>were </a:t>
            </a:r>
            <a:r>
              <a:rPr lang="en-US" sz="3200" b="1" spc="95" dirty="0">
                <a:latin typeface="Trebuchet MS"/>
                <a:cs typeface="Trebuchet MS"/>
              </a:rPr>
              <a:t>not </a:t>
            </a:r>
            <a:r>
              <a:rPr lang="en-US" sz="3200" b="1" spc="-5" dirty="0">
                <a:latin typeface="Trebuchet MS"/>
                <a:cs typeface="Trebuchet MS"/>
              </a:rPr>
              <a:t>in </a:t>
            </a:r>
            <a:r>
              <a:rPr lang="en-US" sz="3200" b="1" spc="140" dirty="0">
                <a:latin typeface="Trebuchet MS"/>
                <a:cs typeface="Trebuchet MS"/>
              </a:rPr>
              <a:t>working </a:t>
            </a:r>
            <a:r>
              <a:rPr lang="en-US" sz="3200" b="1" spc="-20" dirty="0">
                <a:latin typeface="Trebuchet MS"/>
                <a:cs typeface="Trebuchet MS"/>
              </a:rPr>
              <a:t>order </a:t>
            </a:r>
            <a:endParaRPr lang="en-US" sz="3200" b="1" spc="10" dirty="0">
              <a:latin typeface="Trebuchet MS"/>
              <a:cs typeface="Trebuchet MS"/>
            </a:endParaRP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80" dirty="0">
                <a:latin typeface="Trebuchet MS"/>
                <a:cs typeface="Trebuchet MS"/>
              </a:rPr>
              <a:t>Lack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120" dirty="0">
                <a:latin typeface="Trebuchet MS"/>
                <a:cs typeface="Trebuchet MS"/>
              </a:rPr>
              <a:t>of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30" dirty="0">
                <a:latin typeface="Trebuchet MS"/>
                <a:cs typeface="Trebuchet MS"/>
              </a:rPr>
              <a:t>clear</a:t>
            </a:r>
            <a:r>
              <a:rPr lang="en-US" sz="3200" b="1" spc="-55" dirty="0">
                <a:latin typeface="Trebuchet MS"/>
                <a:cs typeface="Trebuchet MS"/>
              </a:rPr>
              <a:t> </a:t>
            </a:r>
            <a:r>
              <a:rPr lang="en-US" sz="3200" b="1" spc="40" dirty="0">
                <a:latin typeface="Trebuchet MS"/>
                <a:cs typeface="Trebuchet MS"/>
              </a:rPr>
              <a:t>evacuation</a:t>
            </a:r>
            <a:r>
              <a:rPr lang="en-US" sz="3200" b="1" spc="-50" dirty="0">
                <a:latin typeface="Trebuchet MS"/>
                <a:cs typeface="Trebuchet MS"/>
              </a:rPr>
              <a:t> </a:t>
            </a:r>
            <a:r>
              <a:rPr lang="en-US" sz="3200" b="1" spc="75" dirty="0">
                <a:latin typeface="Trebuchet MS"/>
                <a:cs typeface="Trebuchet MS"/>
              </a:rPr>
              <a:t>routes </a:t>
            </a:r>
            <a:r>
              <a:rPr lang="en-US" sz="3200" b="1" spc="-1075" dirty="0">
                <a:latin typeface="Trebuchet MS"/>
                <a:cs typeface="Trebuchet MS"/>
              </a:rPr>
              <a:t> </a:t>
            </a:r>
            <a:r>
              <a:rPr lang="en-US" sz="3200" b="1" spc="105" dirty="0">
                <a:latin typeface="Trebuchet MS"/>
                <a:cs typeface="Trebuchet MS"/>
              </a:rPr>
              <a:t>and </a:t>
            </a:r>
            <a:r>
              <a:rPr lang="en-US" sz="3200" b="1" spc="100" dirty="0">
                <a:latin typeface="Trebuchet MS"/>
                <a:cs typeface="Trebuchet MS"/>
              </a:rPr>
              <a:t>signage. 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100" dirty="0">
                <a:latin typeface="Trebuchet MS"/>
                <a:cs typeface="Trebuchet MS"/>
              </a:rPr>
              <a:t>Fire sprinklers were there.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100" dirty="0">
                <a:latin typeface="Trebuchet MS"/>
                <a:cs typeface="Trebuchet MS"/>
              </a:rPr>
              <a:t>Fire alarms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100" dirty="0">
                <a:latin typeface="Trebuchet MS"/>
                <a:cs typeface="Trebuchet MS"/>
              </a:rPr>
              <a:t>Proper guidance poster were there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spc="100" dirty="0">
                <a:latin typeface="Trebuchet MS"/>
                <a:cs typeface="Trebuchet MS"/>
              </a:rPr>
              <a:t>Wrong fire extinguisher placed in front of chemical lab</a:t>
            </a:r>
          </a:p>
          <a:p>
            <a:pPr marL="12700" marR="225425">
              <a:lnSpc>
                <a:spcPct val="116300"/>
              </a:lnSpc>
              <a:spcBef>
                <a:spcPts val="100"/>
              </a:spcBef>
            </a:pPr>
            <a:r>
              <a:rPr lang="en-US" sz="3200" b="1" dirty="0">
                <a:latin typeface="Trebuchet MS"/>
                <a:cs typeface="Trebuchet MS"/>
              </a:rPr>
              <a:t>Empty first aid kit in block 11</a:t>
            </a:r>
            <a:r>
              <a:rPr lang="en-US" sz="3200" b="1" baseline="30000" dirty="0">
                <a:latin typeface="Trebuchet MS"/>
                <a:cs typeface="Trebuchet MS"/>
              </a:rPr>
              <a:t>th</a:t>
            </a:r>
            <a:r>
              <a:rPr lang="en-US" sz="3200" b="1" dirty="0">
                <a:latin typeface="Trebuchet MS"/>
                <a:cs typeface="Trebuchet M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927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262CC8-265D-CFE5-19AD-165592F8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104900"/>
            <a:ext cx="4648200" cy="4510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D743D6-E881-B505-3CF3-E95ADA269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3455433"/>
            <a:ext cx="8229600" cy="47360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F8E7FF-3D39-83FD-31E2-AC0351F6E867}"/>
              </a:ext>
            </a:extLst>
          </p:cNvPr>
          <p:cNvSpPr txBox="1"/>
          <p:nvPr/>
        </p:nvSpPr>
        <p:spPr>
          <a:xfrm>
            <a:off x="4572000" y="3455433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FIRE ALARMS: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DEA897-C7FC-3A5E-FE11-2A1A6FA81B1E}"/>
              </a:ext>
            </a:extLst>
          </p:cNvPr>
          <p:cNvSpPr txBox="1"/>
          <p:nvPr/>
        </p:nvSpPr>
        <p:spPr>
          <a:xfrm>
            <a:off x="762000" y="1104900"/>
            <a:ext cx="46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FIRE SPRINKLERS: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9C41D2-DFE6-4DC9-2F2E-7154967C98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600" y="356633"/>
            <a:ext cx="4648200" cy="619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69A175-5790-E827-60B7-8E877074AD1B}"/>
              </a:ext>
            </a:extLst>
          </p:cNvPr>
          <p:cNvSpPr txBox="1"/>
          <p:nvPr/>
        </p:nvSpPr>
        <p:spPr>
          <a:xfrm>
            <a:off x="12485739" y="5969458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SAFETY POSTER</a:t>
            </a:r>
          </a:p>
        </p:txBody>
      </p:sp>
    </p:spTree>
    <p:extLst>
      <p:ext uri="{BB962C8B-B14F-4D97-AF65-F5344CB8AC3E}">
        <p14:creationId xmlns:p14="http://schemas.microsoft.com/office/powerpoint/2010/main" val="2228658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752C7E-5092-B310-CB9E-83B118B1C4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90500"/>
            <a:ext cx="4686300" cy="624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2D9DCE-15EE-251F-D70B-E186264EF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850" y="3705225"/>
            <a:ext cx="7289800" cy="5467350"/>
          </a:xfrm>
          <a:prstGeom prst="rect">
            <a:avLst/>
          </a:prstGeom>
        </p:spPr>
      </p:pic>
      <p:pic>
        <p:nvPicPr>
          <p:cNvPr id="10" name="object 2">
            <a:extLst>
              <a:ext uri="{FF2B5EF4-FFF2-40B4-BE49-F238E27FC236}">
                <a16:creationId xmlns:a16="http://schemas.microsoft.com/office/drawing/2014/main" id="{7B064244-3DBF-5119-D1AB-05D61B40A69D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344400" y="342900"/>
            <a:ext cx="5286374" cy="70484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7A31CA-5657-FA9F-BD3A-F00610BBDC52}"/>
              </a:ext>
            </a:extLst>
          </p:cNvPr>
          <p:cNvSpPr txBox="1"/>
          <p:nvPr/>
        </p:nvSpPr>
        <p:spPr>
          <a:xfrm>
            <a:off x="5105400" y="1028700"/>
            <a:ext cx="6896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FIRE EXTINGUISHERS </a:t>
            </a:r>
          </a:p>
          <a:p>
            <a:pPr algn="ctr"/>
            <a:r>
              <a:rPr lang="en-IN" sz="3600" b="1" dirty="0"/>
              <a:t>AND </a:t>
            </a:r>
          </a:p>
          <a:p>
            <a:pPr algn="ctr"/>
            <a:r>
              <a:rPr lang="en-IN" sz="3600" b="1" dirty="0"/>
              <a:t>FIRE HYDRANTS</a:t>
            </a:r>
          </a:p>
        </p:txBody>
      </p:sp>
    </p:spTree>
    <p:extLst>
      <p:ext uri="{BB962C8B-B14F-4D97-AF65-F5344CB8AC3E}">
        <p14:creationId xmlns:p14="http://schemas.microsoft.com/office/powerpoint/2010/main" val="2586623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8BE747-117D-1CCE-5100-A31948769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81" y="647700"/>
            <a:ext cx="5114925" cy="6819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3C18F2-C2A6-A328-F83C-41CAB39374E4}"/>
              </a:ext>
            </a:extLst>
          </p:cNvPr>
          <p:cNvSpPr txBox="1"/>
          <p:nvPr/>
        </p:nvSpPr>
        <p:spPr>
          <a:xfrm>
            <a:off x="1100781" y="647700"/>
            <a:ext cx="541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WRONG FIRE EXTINGUISHER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4D5441-6F61-14EE-7B7E-120CC44B7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2495432"/>
            <a:ext cx="7055827" cy="60770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EE5754-9B06-16A8-3A83-703A57B8CDC8}"/>
              </a:ext>
            </a:extLst>
          </p:cNvPr>
          <p:cNvSpPr txBox="1"/>
          <p:nvPr/>
        </p:nvSpPr>
        <p:spPr>
          <a:xfrm>
            <a:off x="10134600" y="2495432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EMPTY FIRST AID</a:t>
            </a:r>
          </a:p>
        </p:txBody>
      </p:sp>
    </p:spTree>
    <p:extLst>
      <p:ext uri="{BB962C8B-B14F-4D97-AF65-F5344CB8AC3E}">
        <p14:creationId xmlns:p14="http://schemas.microsoft.com/office/powerpoint/2010/main" val="2727111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80190" y="1619264"/>
            <a:ext cx="5286374" cy="70484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9408" y="2331946"/>
            <a:ext cx="123824" cy="12382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9408" y="3275659"/>
            <a:ext cx="123824" cy="12382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64931" y="2068643"/>
            <a:ext cx="9305290" cy="19792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sz="2850" b="1" spc="195" dirty="0">
                <a:latin typeface="Tahoma"/>
                <a:cs typeface="Tahoma"/>
              </a:rPr>
              <a:t>THE</a:t>
            </a:r>
            <a:r>
              <a:rPr sz="2850" b="1" spc="125" dirty="0">
                <a:latin typeface="Tahoma"/>
                <a:cs typeface="Tahoma"/>
              </a:rPr>
              <a:t> </a:t>
            </a:r>
            <a:r>
              <a:rPr sz="2850" b="1" spc="235" dirty="0">
                <a:latin typeface="Tahoma"/>
                <a:cs typeface="Tahoma"/>
              </a:rPr>
              <a:t>CAMPUS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235" dirty="0">
                <a:latin typeface="Tahoma"/>
                <a:cs typeface="Tahoma"/>
              </a:rPr>
              <a:t>HAS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70" dirty="0">
                <a:latin typeface="Tahoma"/>
                <a:cs typeface="Tahoma"/>
              </a:rPr>
              <a:t>FIRE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204" dirty="0">
                <a:latin typeface="Tahoma"/>
                <a:cs typeface="Tahoma"/>
              </a:rPr>
              <a:t>HYDRANTS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229" dirty="0">
                <a:latin typeface="Tahoma"/>
                <a:cs typeface="Tahoma"/>
              </a:rPr>
              <a:t>AND</a:t>
            </a:r>
            <a:r>
              <a:rPr sz="2850" b="1" spc="125" dirty="0">
                <a:latin typeface="Tahoma"/>
                <a:cs typeface="Tahoma"/>
              </a:rPr>
              <a:t> </a:t>
            </a:r>
            <a:r>
              <a:rPr sz="2850" b="1" spc="225" dirty="0">
                <a:latin typeface="Tahoma"/>
                <a:cs typeface="Tahoma"/>
              </a:rPr>
              <a:t>HOSE </a:t>
            </a:r>
            <a:r>
              <a:rPr sz="2850" b="1" spc="-815" dirty="0">
                <a:latin typeface="Tahoma"/>
                <a:cs typeface="Tahoma"/>
              </a:rPr>
              <a:t> </a:t>
            </a:r>
            <a:r>
              <a:rPr sz="2850" b="1" spc="204" dirty="0">
                <a:latin typeface="Tahoma"/>
                <a:cs typeface="Tahoma"/>
              </a:rPr>
              <a:t>REELS</a:t>
            </a:r>
            <a:endParaRPr sz="28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2850" b="1" spc="220" dirty="0">
                <a:latin typeface="Tahoma"/>
                <a:cs typeface="Tahoma"/>
              </a:rPr>
              <a:t>THERE</a:t>
            </a:r>
            <a:r>
              <a:rPr sz="2850" b="1" spc="125" dirty="0">
                <a:latin typeface="Tahoma"/>
                <a:cs typeface="Tahoma"/>
              </a:rPr>
              <a:t> </a:t>
            </a:r>
            <a:r>
              <a:rPr sz="2850" b="1" spc="220" dirty="0">
                <a:latin typeface="Tahoma"/>
                <a:cs typeface="Tahoma"/>
              </a:rPr>
              <a:t>ALSO</a:t>
            </a:r>
            <a:r>
              <a:rPr sz="2850" b="1" spc="125" dirty="0">
                <a:latin typeface="Tahoma"/>
                <a:cs typeface="Tahoma"/>
              </a:rPr>
              <a:t> EXISTS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265" dirty="0">
                <a:latin typeface="Tahoma"/>
                <a:cs typeface="Tahoma"/>
              </a:rPr>
              <a:t>A</a:t>
            </a:r>
            <a:r>
              <a:rPr sz="2850" b="1" spc="125" dirty="0">
                <a:latin typeface="Tahoma"/>
                <a:cs typeface="Tahoma"/>
              </a:rPr>
              <a:t> </a:t>
            </a:r>
            <a:r>
              <a:rPr sz="2850" b="1" spc="250" dirty="0">
                <a:latin typeface="Tahoma"/>
                <a:cs typeface="Tahoma"/>
              </a:rPr>
              <a:t>TEAM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180" dirty="0">
                <a:latin typeface="Tahoma"/>
                <a:cs typeface="Tahoma"/>
              </a:rPr>
              <a:t>OF</a:t>
            </a:r>
            <a:r>
              <a:rPr sz="2850" b="1" spc="125" dirty="0">
                <a:latin typeface="Tahoma"/>
                <a:cs typeface="Tahoma"/>
              </a:rPr>
              <a:t> </a:t>
            </a:r>
            <a:r>
              <a:rPr sz="2850" b="1" spc="150" dirty="0">
                <a:latin typeface="Tahoma"/>
                <a:cs typeface="Tahoma"/>
              </a:rPr>
              <a:t>TRAINED</a:t>
            </a:r>
            <a:endParaRPr sz="28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2850" b="1" spc="185" dirty="0">
                <a:latin typeface="Tahoma"/>
                <a:cs typeface="Tahoma"/>
              </a:rPr>
              <a:t>PROFESSIONALS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145" dirty="0">
                <a:latin typeface="Tahoma"/>
                <a:cs typeface="Tahoma"/>
              </a:rPr>
              <a:t>TO</a:t>
            </a:r>
            <a:r>
              <a:rPr sz="2850" b="1" spc="135" dirty="0">
                <a:latin typeface="Tahoma"/>
                <a:cs typeface="Tahoma"/>
              </a:rPr>
              <a:t> </a:t>
            </a:r>
            <a:r>
              <a:rPr sz="2850" b="1" spc="229" dirty="0">
                <a:latin typeface="Tahoma"/>
                <a:cs typeface="Tahoma"/>
              </a:rPr>
              <a:t>HANDLE</a:t>
            </a:r>
            <a:r>
              <a:rPr sz="2850" b="1" spc="130" dirty="0">
                <a:latin typeface="Tahoma"/>
                <a:cs typeface="Tahoma"/>
              </a:rPr>
              <a:t> </a:t>
            </a:r>
            <a:r>
              <a:rPr sz="2850" b="1" spc="265" dirty="0">
                <a:latin typeface="Tahoma"/>
                <a:cs typeface="Tahoma"/>
              </a:rPr>
              <a:t>A</a:t>
            </a:r>
            <a:r>
              <a:rPr sz="2850" b="1" spc="135" dirty="0">
                <a:latin typeface="Tahoma"/>
                <a:cs typeface="Tahoma"/>
              </a:rPr>
              <a:t> </a:t>
            </a:r>
            <a:r>
              <a:rPr sz="2850" b="1" dirty="0">
                <a:latin typeface="Tahoma"/>
                <a:cs typeface="Tahoma"/>
              </a:rPr>
              <a:t>CRISIS.</a:t>
            </a:r>
            <a:endParaRPr sz="28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80</TotalTime>
  <Words>444</Words>
  <Application>Microsoft Office PowerPoint</Application>
  <PresentationFormat>Custom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Arial Rounded MT Bold</vt:lpstr>
      <vt:lpstr>Britannic Bold</vt:lpstr>
      <vt:lpstr>Gill Sans MT</vt:lpstr>
      <vt:lpstr>Montserrat</vt:lpstr>
      <vt:lpstr>Tahoma</vt:lpstr>
      <vt:lpstr>Trebuchet MS</vt:lpstr>
      <vt:lpstr>Gallery</vt:lpstr>
      <vt:lpstr>FIRE AND LIFE SAFETY AUDIT</vt:lpstr>
      <vt:lpstr>WHAT IS NBC?</vt:lpstr>
      <vt:lpstr>Importance of fire and life safety</vt:lpstr>
      <vt:lpstr>CLASSIFICATIONS OF BUILDINGS</vt:lpstr>
      <vt:lpstr>KEY FINDINGS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and physical security</dc:title>
  <dc:creator>Samarth Burman Roy</dc:creator>
  <cp:keywords>DAFtCrZWu8g,BAFZUJn1QIQ</cp:keywords>
  <cp:lastModifiedBy>Akshat Negi</cp:lastModifiedBy>
  <cp:revision>9</cp:revision>
  <dcterms:created xsi:type="dcterms:W3CDTF">2023-09-06T05:54:33Z</dcterms:created>
  <dcterms:modified xsi:type="dcterms:W3CDTF">2023-09-06T07:19:00Z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2023-08-31T00:00:00Z</vt:filetime>
  </property>
  <property fmtid="{D5CDD505-2E9C-101B-9397-08002B2CF9AE}" pid="3" name="Creator">
    <vt:lpwstr>Canva</vt:lpwstr>
  </property>
  <property fmtid="{D5CDD505-2E9C-101B-9397-08002B2CF9AE}" pid="4" name="LastSaved">
    <vt:filetime>2023-09-06T00:00:00Z</vt:filetime>
  </property>
</Properties>
</file>